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1" r:id="rId1"/>
    <p:sldMasterId id="2147483806" r:id="rId2"/>
    <p:sldMasterId id="2147483808" r:id="rId3"/>
    <p:sldMasterId id="2147483810" r:id="rId4"/>
    <p:sldMasterId id="2147483900" r:id="rId5"/>
  </p:sldMasterIdLst>
  <p:sldIdLst>
    <p:sldId id="256" r:id="rId6"/>
    <p:sldId id="259" r:id="rId7"/>
    <p:sldId id="285" r:id="rId8"/>
    <p:sldId id="283" r:id="rId9"/>
    <p:sldId id="286" r:id="rId10"/>
    <p:sldId id="281" r:id="rId11"/>
    <p:sldId id="284" r:id="rId12"/>
    <p:sldId id="277" r:id="rId13"/>
    <p:sldId id="282" r:id="rId14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7B8"/>
    <a:srgbClr val="CCDAEC"/>
    <a:srgbClr val="A3BDDD"/>
    <a:srgbClr val="7BB7A6"/>
    <a:srgbClr val="65AB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91" autoAdjust="0"/>
    <p:restoredTop sz="99527" autoAdjust="0"/>
  </p:normalViewPr>
  <p:slideViewPr>
    <p:cSldViewPr>
      <p:cViewPr>
        <p:scale>
          <a:sx n="75" d="100"/>
          <a:sy n="75" d="100"/>
        </p:scale>
        <p:origin x="-355" y="-1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Relationship Id="rId4" Type="http://schemas.openxmlformats.org/officeDocument/2006/relationships/image" Target="../media/image18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Relationship Id="rId6" Type="http://schemas.openxmlformats.org/officeDocument/2006/relationships/image" Target="../media/image27.wmf"/><Relationship Id="rId5" Type="http://schemas.openxmlformats.org/officeDocument/2006/relationships/image" Target="../media/image26.wmf"/><Relationship Id="rId4" Type="http://schemas.openxmlformats.org/officeDocument/2006/relationships/image" Target="../media/image25.w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71600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smtClean="0"/>
              <a:t>Klepnutím lze upravit styl předlohy nadpisů.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3048000"/>
            <a:ext cx="6400800" cy="6858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cs-CZ" noProof="0" smtClean="0"/>
              <a:t>Klepnutím lze upravit styl předlohy podnadpisů.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83968BA2-BD38-4564-8832-0198CA768C7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107998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470851-D7AB-45F1-B853-1618BB4C43A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843582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A822ED-FE3D-468A-98A0-69FC1AADD32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47344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43038" y="2971800"/>
            <a:ext cx="7313612" cy="990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smtClean="0"/>
              <a:t>Klepnutím lze upravit styl předlohy nadpisů.</a:t>
            </a:r>
          </a:p>
        </p:txBody>
      </p:sp>
      <p:sp>
        <p:nvSpPr>
          <p:cNvPr id="1843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3038" y="4191000"/>
            <a:ext cx="7313612" cy="14478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cs-CZ" noProof="0" smtClean="0"/>
              <a:t>Klepnutím lze upravit styl předlohy podnadpisů.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5B5A0EA-8243-41A9-952D-E86087BCE4B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550805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05A632-E8FA-4084-AA40-6DDCC1660C5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02791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58DF62-DDB4-49EE-B3D4-41E1A77AEA3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94805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447800" y="1600200"/>
            <a:ext cx="35798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180013" y="1600200"/>
            <a:ext cx="3581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048747-0989-4391-B6B7-012FA56674A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173289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A3861F-5D89-4E33-B93E-36337B28709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7152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31694A-F133-4CD3-B9C1-FF5023D84D8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27270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BE4D9E-CE87-4A50-8F32-25B7691DE88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439235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627EFC-34C9-4916-8AF0-8E87F184579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282774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9C0110-3092-4A53-B5B2-C4D62631311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56785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2B4BDF-88B2-480C-87A1-6C7D4991892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70265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666E25-4519-4D02-8EC0-01F7E46B3F5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135378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934200" y="274638"/>
            <a:ext cx="1827213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447800" y="274638"/>
            <a:ext cx="53340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B29C7F-00B7-4AD4-9C0A-60512ECC296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659101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43200" y="1752600"/>
            <a:ext cx="5486400" cy="838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smtClean="0"/>
              <a:t>Klepnutím lze upravit styl předlohy nadpisů.</a:t>
            </a:r>
          </a:p>
        </p:txBody>
      </p:sp>
      <p:sp>
        <p:nvSpPr>
          <p:cNvPr id="1863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43200" y="2743200"/>
            <a:ext cx="5486400" cy="457200"/>
          </a:xfrm>
        </p:spPr>
        <p:txBody>
          <a:bodyPr/>
          <a:lstStyle>
            <a:lvl1pPr marL="0" indent="0">
              <a:buFontTx/>
              <a:buNone/>
              <a:defRPr sz="2000"/>
            </a:lvl1pPr>
          </a:lstStyle>
          <a:p>
            <a:pPr lvl="0"/>
            <a:r>
              <a:rPr lang="cs-CZ" noProof="0" smtClean="0"/>
              <a:t>Klepnutím lze upravit styl předlohy podnadpisů.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D23F0F8-C34E-4FA1-BBCB-E95F9D8CFDA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8117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9108D5-C84D-4A90-8DF9-96676F8E17B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4882542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B5CB0E-9D22-494E-91A9-4522B0AD1A8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07033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2741613" y="1828800"/>
            <a:ext cx="2665412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559425" y="1828800"/>
            <a:ext cx="26670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346FC1-B48F-4DDC-8A97-78141ED7444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63087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61AACB-5C86-420E-818B-864620B1DAA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107168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643B5A-EAC5-427B-8659-556958C4052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0425939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B51B88-4D26-4EEA-BD7D-930878D0D39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01629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189150-4114-4567-892C-651ED504007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3710131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2146A1-B4E5-415D-95D1-A66AC5FDA40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4809697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FAE676-A3B3-435A-A60B-50F1E1BD939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7802553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A04D5B-2581-48A7-9F4F-4A59F3F995D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6946147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56413" y="762000"/>
            <a:ext cx="1370012" cy="495300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2741613" y="762000"/>
            <a:ext cx="3962400" cy="495300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2843AC-8740-462A-9DB1-ACAB1EB74C6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257240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79525" y="1600200"/>
            <a:ext cx="7085013" cy="1066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smtClean="0"/>
              <a:t>Klepnutím lze upravit styl předlohy nadpisů.</a:t>
            </a:r>
          </a:p>
        </p:txBody>
      </p:sp>
      <p:sp>
        <p:nvSpPr>
          <p:cNvPr id="1884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79525" y="2819400"/>
            <a:ext cx="5256213" cy="1143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cs-CZ" noProof="0" smtClean="0"/>
              <a:t>Klepnutím lze upravit styl předlohy podnadpisů.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A198A6B-2E54-437D-A0F0-AAA73F47F27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3669993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6B24A4-57EB-4180-B9D9-C8B779BA75D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124076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F00A27-DBC7-4A54-9FD7-9D5BD949FB5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1258859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279525" y="1600200"/>
            <a:ext cx="2552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3984625" y="1600200"/>
            <a:ext cx="2552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7E7611-ACBF-4AB4-835D-567CE7857CC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52308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DEC2A3-029B-4436-A4EC-60133D1C7F4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026148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9071A6-A310-4DA0-8B15-F94621BB3BE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76192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55DEE1-7803-457E-B7E3-BF1593B92B3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324973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2567B7-5B59-4C84-A671-F178CA08DBE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499563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DFE494-8F0C-408A-8F87-2DCEDB8EFEB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658314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D34AF1-613C-41E6-A227-00239BB7B4B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1443190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3E514A-64B7-44DF-A72E-2C42F255E26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3746708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94475" y="685800"/>
            <a:ext cx="1771650" cy="5440363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279525" y="685800"/>
            <a:ext cx="5162550" cy="5440363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DA2564-AC40-4DCD-A151-19338D7A98F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757119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763000" cy="5943600"/>
            <a:chOff x="0" y="0"/>
            <a:chExt cx="5520" cy="3744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1104" cy="307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cs-CZ" sz="2400">
                <a:latin typeface="Times New Roman" pitchFamily="18" charset="0"/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0" y="2208"/>
              <a:ext cx="5520" cy="1536"/>
              <a:chOff x="0" y="2208"/>
              <a:chExt cx="5520" cy="1536"/>
            </a:xfrm>
          </p:grpSpPr>
          <p:sp>
            <p:nvSpPr>
              <p:cNvPr id="10" name="Rectangle 5"/>
              <p:cNvSpPr>
                <a:spLocks noChangeArrowheads="1"/>
              </p:cNvSpPr>
              <p:nvPr/>
            </p:nvSpPr>
            <p:spPr bwMode="ltGray">
              <a:xfrm>
                <a:off x="624" y="2208"/>
                <a:ext cx="4896" cy="1536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cs-CZ" sz="2400">
                  <a:latin typeface="Times New Roman" pitchFamily="18" charset="0"/>
                </a:endParaRPr>
              </a:p>
            </p:txBody>
          </p:sp>
          <p:sp>
            <p:nvSpPr>
              <p:cNvPr id="11" name="Rectangle 6"/>
              <p:cNvSpPr>
                <a:spLocks noChangeArrowheads="1"/>
              </p:cNvSpPr>
              <p:nvPr/>
            </p:nvSpPr>
            <p:spPr bwMode="white">
              <a:xfrm>
                <a:off x="654" y="2352"/>
                <a:ext cx="4818" cy="134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cs-CZ" sz="2400">
                  <a:latin typeface="Times New Roman" pitchFamily="18" charset="0"/>
                </a:endParaRPr>
              </a:p>
            </p:txBody>
          </p:sp>
          <p:sp>
            <p:nvSpPr>
              <p:cNvPr id="12" name="Line 7"/>
              <p:cNvSpPr>
                <a:spLocks noChangeShapeType="1"/>
              </p:cNvSpPr>
              <p:nvPr/>
            </p:nvSpPr>
            <p:spPr bwMode="auto">
              <a:xfrm>
                <a:off x="0" y="3072"/>
                <a:ext cx="624" cy="0"/>
              </a:xfrm>
              <a:prstGeom prst="line">
                <a:avLst/>
              </a:prstGeom>
              <a:noFill/>
              <a:ln w="508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7" name="Group 8"/>
            <p:cNvGrpSpPr>
              <a:grpSpLocks/>
            </p:cNvGrpSpPr>
            <p:nvPr userDrawn="1"/>
          </p:nvGrpSpPr>
          <p:grpSpPr bwMode="auto">
            <a:xfrm>
              <a:off x="400" y="336"/>
              <a:ext cx="5088" cy="192"/>
              <a:chOff x="400" y="336"/>
              <a:chExt cx="5088" cy="192"/>
            </a:xfrm>
          </p:grpSpPr>
          <p:sp>
            <p:nvSpPr>
              <p:cNvPr id="8" name="Rectangle 9"/>
              <p:cNvSpPr>
                <a:spLocks noChangeArrowheads="1"/>
              </p:cNvSpPr>
              <p:nvPr/>
            </p:nvSpPr>
            <p:spPr bwMode="auto">
              <a:xfrm>
                <a:off x="3952" y="336"/>
                <a:ext cx="1536" cy="19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cs-CZ" sz="2400">
                  <a:latin typeface="Times New Roman" pitchFamily="18" charset="0"/>
                </a:endParaRPr>
              </a:p>
            </p:txBody>
          </p:sp>
          <p:sp>
            <p:nvSpPr>
              <p:cNvPr id="9" name="Line 10"/>
              <p:cNvSpPr>
                <a:spLocks noChangeShapeType="1"/>
              </p:cNvSpPr>
              <p:nvPr/>
            </p:nvSpPr>
            <p:spPr bwMode="auto">
              <a:xfrm>
                <a:off x="400" y="432"/>
                <a:ext cx="5088" cy="0"/>
              </a:xfrm>
              <a:prstGeom prst="line">
                <a:avLst/>
              </a:prstGeom>
              <a:noFill/>
              <a:ln w="444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</p:grpSp>
      <p:sp>
        <p:nvSpPr>
          <p:cNvPr id="280587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2057400" y="1143000"/>
            <a:ext cx="6629400" cy="220980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cs-CZ" noProof="0" smtClean="0"/>
              <a:t>Klepnutím lze upravit styl předlohy nadpisů.</a:t>
            </a:r>
          </a:p>
        </p:txBody>
      </p:sp>
      <p:sp>
        <p:nvSpPr>
          <p:cNvPr id="280588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962400"/>
            <a:ext cx="6858000" cy="1600200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cs-CZ" noProof="0" smtClean="0"/>
              <a:t>Klepnutím lze upravit styl předlohy podnadpisů.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half" idx="10"/>
          </p:nvPr>
        </p:nvSpPr>
        <p:spPr>
          <a:xfrm>
            <a:off x="912813" y="6251575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4388" y="62484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38C8F9D-9276-4A22-AE96-40FE97E2226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914129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34A684-2882-4A62-9C81-B58EA191D14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144132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1B3366-BA7D-4803-8B86-FDFF09EB817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8148825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A90EA9-4D24-4D47-A25F-26F374293A6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8882804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19B2D4-CD10-49E1-BA60-B1E339019AC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30516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895E73-9A4E-43CE-B75E-4D16C4267FB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559563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D6D2D6-31D7-41DD-B039-4CB836DAFAD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469576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BDDA17-F1CA-44E6-A67F-4D12CF7004B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4238520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8B61BE-80D8-45CF-B78D-77547C5B064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597074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C2D98B-D482-435D-988D-C05F063CB9F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7877248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053311-7B5E-44AF-964C-70FFD4E803E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7076730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43700" y="277813"/>
            <a:ext cx="1943100" cy="5853112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914400" y="277813"/>
            <a:ext cx="5676900" cy="5853112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49E8BE-AA26-40E0-88F3-9F31C91BD68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295649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90182F-E2D4-4506-916B-5A753CF4C40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61359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D803E7-AE39-4802-A4F6-C8D4EA60607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97644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E4085B-42F8-42C8-89CC-CDA83696CA8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0572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62F527-B099-4B70-A470-C5146AA50DE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58810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EF71FB-3F32-4F6C-9BE0-F13DC8256A2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46605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901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01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01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+mn-lt"/>
              </a:defRPr>
            </a:lvl1pPr>
          </a:lstStyle>
          <a:p>
            <a:pPr>
              <a:defRPr/>
            </a:pPr>
            <a:fld id="{B97909ED-6B8F-43D9-8493-1617C472420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3958" r:id="rId2"/>
    <p:sldLayoutId id="2147483959" r:id="rId3"/>
    <p:sldLayoutId id="2147483960" r:id="rId4"/>
    <p:sldLayoutId id="2147483961" r:id="rId5"/>
    <p:sldLayoutId id="2147483962" r:id="rId6"/>
    <p:sldLayoutId id="2147483963" r:id="rId7"/>
    <p:sldLayoutId id="2147483964" r:id="rId8"/>
    <p:sldLayoutId id="2147483965" r:id="rId9"/>
    <p:sldLayoutId id="2147483966" r:id="rId10"/>
    <p:sldLayoutId id="214748396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47800" y="274638"/>
            <a:ext cx="7313613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47800" y="1600200"/>
            <a:ext cx="7313613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833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443038" y="6524625"/>
            <a:ext cx="2133600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833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33800" y="6524625"/>
            <a:ext cx="2895600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smtClean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833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524625"/>
            <a:ext cx="2133600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F2ECCC1D-7289-4A97-89D2-669BECA1A56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0" r:id="rId1"/>
    <p:sldLayoutId id="2147483968" r:id="rId2"/>
    <p:sldLayoutId id="2147483969" r:id="rId3"/>
    <p:sldLayoutId id="2147483970" r:id="rId4"/>
    <p:sldLayoutId id="2147483971" r:id="rId5"/>
    <p:sldLayoutId id="2147483972" r:id="rId6"/>
    <p:sldLayoutId id="2147483973" r:id="rId7"/>
    <p:sldLayoutId id="2147483974" r:id="rId8"/>
    <p:sldLayoutId id="2147483975" r:id="rId9"/>
    <p:sldLayoutId id="2147483976" r:id="rId10"/>
    <p:sldLayoutId id="214748397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41613" y="762000"/>
            <a:ext cx="5484812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41613" y="1828800"/>
            <a:ext cx="5484812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853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5886450"/>
            <a:ext cx="1752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79551B"/>
                </a:solidFill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853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88645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smtClean="0">
                <a:solidFill>
                  <a:srgbClr val="79551B"/>
                </a:solidFill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853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77000" y="5886450"/>
            <a:ext cx="1752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79551B"/>
                </a:solidFill>
                <a:latin typeface="+mn-lt"/>
              </a:defRPr>
            </a:lvl1pPr>
          </a:lstStyle>
          <a:p>
            <a:pPr>
              <a:defRPr/>
            </a:pPr>
            <a:fld id="{69DF4EB7-7C7B-4571-AEDD-AA7006DFE5A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1" r:id="rId1"/>
    <p:sldLayoutId id="2147483978" r:id="rId2"/>
    <p:sldLayoutId id="2147483979" r:id="rId3"/>
    <p:sldLayoutId id="2147483980" r:id="rId4"/>
    <p:sldLayoutId id="2147483981" r:id="rId5"/>
    <p:sldLayoutId id="2147483982" r:id="rId6"/>
    <p:sldLayoutId id="2147483983" r:id="rId7"/>
    <p:sldLayoutId id="2147483984" r:id="rId8"/>
    <p:sldLayoutId id="2147483985" r:id="rId9"/>
    <p:sldLayoutId id="2147483986" r:id="rId10"/>
    <p:sldLayoutId id="214748398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rgbClr val="79551B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rgbClr val="79551B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79551B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rgbClr val="79551B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79525" y="685800"/>
            <a:ext cx="7086600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9525" y="1600200"/>
            <a:ext cx="5257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873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29375"/>
            <a:ext cx="213360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873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29375"/>
            <a:ext cx="289560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873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29375"/>
            <a:ext cx="213360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+mn-lt"/>
              </a:defRPr>
            </a:lvl1pPr>
          </a:lstStyle>
          <a:p>
            <a:pPr>
              <a:defRPr/>
            </a:pPr>
            <a:fld id="{9134F94C-7342-4A8E-8B5A-68570AD0030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2" r:id="rId1"/>
    <p:sldLayoutId id="2147483988" r:id="rId2"/>
    <p:sldLayoutId id="2147483989" r:id="rId3"/>
    <p:sldLayoutId id="2147483990" r:id="rId4"/>
    <p:sldLayoutId id="2147483991" r:id="rId5"/>
    <p:sldLayoutId id="2147483992" r:id="rId6"/>
    <p:sldLayoutId id="2147483993" r:id="rId7"/>
    <p:sldLayoutId id="2147483994" r:id="rId8"/>
    <p:sldLayoutId id="2147483995" r:id="rId9"/>
    <p:sldLayoutId id="2147483996" r:id="rId10"/>
    <p:sldLayoutId id="214748399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0" y="0"/>
            <a:ext cx="8686800" cy="4876800"/>
            <a:chOff x="0" y="0"/>
            <a:chExt cx="5472" cy="3072"/>
          </a:xfrm>
        </p:grpSpPr>
        <p:sp>
          <p:nvSpPr>
            <p:cNvPr id="5129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384" cy="307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cs-CZ" sz="2400">
                <a:latin typeface="Times New Roman" pitchFamily="18" charset="0"/>
              </a:endParaRPr>
            </a:p>
          </p:txBody>
        </p:sp>
        <p:grpSp>
          <p:nvGrpSpPr>
            <p:cNvPr id="5130" name="Group 4"/>
            <p:cNvGrpSpPr>
              <a:grpSpLocks/>
            </p:cNvGrpSpPr>
            <p:nvPr/>
          </p:nvGrpSpPr>
          <p:grpSpPr bwMode="auto">
            <a:xfrm>
              <a:off x="240" y="893"/>
              <a:ext cx="5232" cy="115"/>
              <a:chOff x="240" y="893"/>
              <a:chExt cx="5232" cy="115"/>
            </a:xfrm>
          </p:grpSpPr>
          <p:sp>
            <p:nvSpPr>
              <p:cNvPr id="5131" name="Rectangle 5"/>
              <p:cNvSpPr>
                <a:spLocks noChangeArrowheads="1"/>
              </p:cNvSpPr>
              <p:nvPr/>
            </p:nvSpPr>
            <p:spPr bwMode="auto">
              <a:xfrm>
                <a:off x="4320" y="893"/>
                <a:ext cx="1152" cy="11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cs-CZ" sz="2400">
                  <a:latin typeface="Times New Roman" pitchFamily="18" charset="0"/>
                </a:endParaRPr>
              </a:p>
            </p:txBody>
          </p:sp>
          <p:sp>
            <p:nvSpPr>
              <p:cNvPr id="5132" name="Line 6"/>
              <p:cNvSpPr>
                <a:spLocks noChangeShapeType="1"/>
              </p:cNvSpPr>
              <p:nvPr/>
            </p:nvSpPr>
            <p:spPr bwMode="auto">
              <a:xfrm>
                <a:off x="240" y="941"/>
                <a:ext cx="5232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</p:grpSp>
      <p:sp>
        <p:nvSpPr>
          <p:cNvPr id="5123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77813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5124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00200"/>
            <a:ext cx="77724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279561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51575"/>
            <a:ext cx="1981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smtClean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79562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2484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smtClean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79563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smtClean="0"/>
            </a:lvl1pPr>
          </a:lstStyle>
          <a:p>
            <a:pPr>
              <a:defRPr/>
            </a:pPr>
            <a:fld id="{5983BA4E-A930-4FBD-9C23-1DA8DB75074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5128" name="Line 12"/>
          <p:cNvSpPr>
            <a:spLocks noChangeShapeType="1"/>
          </p:cNvSpPr>
          <p:nvPr/>
        </p:nvSpPr>
        <p:spPr bwMode="auto">
          <a:xfrm>
            <a:off x="0" y="4876800"/>
            <a:ext cx="609600" cy="0"/>
          </a:xfrm>
          <a:prstGeom prst="line">
            <a:avLst/>
          </a:prstGeom>
          <a:noFill/>
          <a:ln w="4445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3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  <p:sldLayoutId id="2147484008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3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4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1.xml"/><Relationship Id="rId5" Type="http://schemas.openxmlformats.org/officeDocument/2006/relationships/image" Target="../media/image14.png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1.png"/><Relationship Id="rId3" Type="http://schemas.openxmlformats.org/officeDocument/2006/relationships/image" Target="../media/image19.jpeg"/><Relationship Id="rId7" Type="http://schemas.openxmlformats.org/officeDocument/2006/relationships/image" Target="../media/image16.wmf"/><Relationship Id="rId12" Type="http://schemas.openxmlformats.org/officeDocument/2006/relationships/image" Target="../media/image18.wmf"/><Relationship Id="rId2" Type="http://schemas.openxmlformats.org/officeDocument/2006/relationships/slideLayout" Target="../slideLayouts/slideLayout46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oleObject" Target="../embeddings/oleObject4.bin"/><Relationship Id="rId5" Type="http://schemas.openxmlformats.org/officeDocument/2006/relationships/image" Target="../media/image15.wmf"/><Relationship Id="rId10" Type="http://schemas.openxmlformats.org/officeDocument/2006/relationships/image" Target="../media/image17.wmf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3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13" Type="http://schemas.openxmlformats.org/officeDocument/2006/relationships/image" Target="../media/image26.wmf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12" Type="http://schemas.openxmlformats.org/officeDocument/2006/relationships/oleObject" Target="../embeddings/oleObject9.bin"/><Relationship Id="rId2" Type="http://schemas.openxmlformats.org/officeDocument/2006/relationships/slideLayout" Target="../slideLayouts/slideLayout5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3.wmf"/><Relationship Id="rId11" Type="http://schemas.openxmlformats.org/officeDocument/2006/relationships/image" Target="../media/image25.wmf"/><Relationship Id="rId5" Type="http://schemas.openxmlformats.org/officeDocument/2006/relationships/oleObject" Target="../embeddings/oleObject6.bin"/><Relationship Id="rId15" Type="http://schemas.openxmlformats.org/officeDocument/2006/relationships/image" Target="../media/image27.wmf"/><Relationship Id="rId10" Type="http://schemas.openxmlformats.org/officeDocument/2006/relationships/oleObject" Target="../embeddings/oleObject8.bin"/><Relationship Id="rId4" Type="http://schemas.openxmlformats.org/officeDocument/2006/relationships/image" Target="../media/image22.wmf"/><Relationship Id="rId9" Type="http://schemas.openxmlformats.org/officeDocument/2006/relationships/image" Target="../media/image28.png"/><Relationship Id="rId14" Type="http://schemas.openxmlformats.org/officeDocument/2006/relationships/oleObject" Target="../embeddings/oleObject10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4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4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2"/>
          <p:cNvSpPr>
            <a:spLocks noChangeArrowheads="1"/>
          </p:cNvSpPr>
          <p:nvPr/>
        </p:nvSpPr>
        <p:spPr bwMode="auto">
          <a:xfrm>
            <a:off x="0" y="0"/>
            <a:ext cx="9144000" cy="11969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cs-CZ" sz="6000" b="1" smtClean="0">
                <a:solidFill>
                  <a:schemeClr val="accent1"/>
                </a:solidFill>
              </a:rPr>
              <a:t>KOMOLÁ TĚLESA</a:t>
            </a:r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5292725" y="3068638"/>
            <a:ext cx="3527425" cy="684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None/>
            </a:pPr>
            <a:r>
              <a:rPr lang="cs-CZ" sz="2200">
                <a:solidFill>
                  <a:schemeClr val="tx2"/>
                </a:solidFill>
                <a:latin typeface="Times New Roman" pitchFamily="18" charset="0"/>
              </a:rPr>
              <a:t>Mgr. Martina Fainová</a:t>
            </a:r>
          </a:p>
        </p:txBody>
      </p:sp>
      <p:grpSp>
        <p:nvGrpSpPr>
          <p:cNvPr id="11269" name="Group 7"/>
          <p:cNvGrpSpPr>
            <a:grpSpLocks/>
          </p:cNvGrpSpPr>
          <p:nvPr/>
        </p:nvGrpSpPr>
        <p:grpSpPr bwMode="auto">
          <a:xfrm>
            <a:off x="107950" y="100013"/>
            <a:ext cx="8856663" cy="952500"/>
            <a:chOff x="68" y="3647"/>
            <a:chExt cx="5579" cy="600"/>
          </a:xfrm>
        </p:grpSpPr>
        <p:pic>
          <p:nvPicPr>
            <p:cNvPr id="11270" name="Picture 8" descr="est_text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" y="3647"/>
              <a:ext cx="602" cy="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71" name="Picture 9" descr="eu-fla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" y="3648"/>
              <a:ext cx="331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72" name="Picture 10" descr="logo"/>
            <p:cNvPicPr>
              <a:picLocks noChangeAspect="1" noChangeArrowheads="1"/>
            </p:cNvPicPr>
            <p:nvPr/>
          </p:nvPicPr>
          <p:blipFill>
            <a:blip r:embed="rId4">
              <a:lum contrast="1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6" y="3686"/>
              <a:ext cx="611" cy="5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73" name="Text Box 11"/>
            <p:cNvSpPr txBox="1">
              <a:spLocks noChangeArrowheads="1"/>
            </p:cNvSpPr>
            <p:nvPr/>
          </p:nvSpPr>
          <p:spPr bwMode="auto">
            <a:xfrm>
              <a:off x="762" y="3776"/>
              <a:ext cx="4570" cy="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000" tIns="28804" rIns="57607" bIns="28804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cs-CZ" sz="1200" b="1"/>
                <a:t>TENTO PROJEKT JE SPOLUFINANCOVÁN EVROPSKÝM SOCIÁLNÍM FONDEM </a:t>
              </a:r>
            </a:p>
            <a:p>
              <a:pPr algn="ctr" eaLnBrk="1" hangingPunct="1"/>
              <a:r>
                <a:rPr lang="cs-CZ" sz="1200" b="1"/>
                <a:t>A STÁTNÍM ROZPOČTEM ČR</a:t>
              </a:r>
              <a:endParaRPr lang="cs-CZ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7" name="Rectangle 3"/>
          <p:cNvSpPr>
            <a:spLocks noChangeArrowheads="1"/>
          </p:cNvSpPr>
          <p:nvPr/>
        </p:nvSpPr>
        <p:spPr bwMode="auto">
          <a:xfrm>
            <a:off x="862013" y="1858963"/>
            <a:ext cx="7559675" cy="1077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Ins="0" anchor="ctr">
            <a:spAutoFit/>
          </a:bodyPr>
          <a:lstStyle/>
          <a:p>
            <a:pPr>
              <a:spcBef>
                <a:spcPct val="20000"/>
              </a:spcBef>
            </a:pPr>
            <a:r>
              <a:rPr lang="cs-CZ" sz="3200">
                <a:latin typeface="Times New Roman" pitchFamily="18" charset="0"/>
              </a:rPr>
              <a:t>vznikne z jehlanu, který protneme rovinou </a:t>
            </a:r>
            <a:br>
              <a:rPr lang="cs-CZ" sz="3200">
                <a:latin typeface="Times New Roman" pitchFamily="18" charset="0"/>
              </a:rPr>
            </a:br>
            <a:r>
              <a:rPr lang="cs-CZ" sz="3200">
                <a:latin typeface="Times New Roman" pitchFamily="18" charset="0"/>
              </a:rPr>
              <a:t>rovnoběžnou s podstavou</a:t>
            </a:r>
            <a:endParaRPr lang="cs-CZ" sz="3200" i="1">
              <a:latin typeface="Times New Roman" pitchFamily="18" charset="0"/>
            </a:endParaRPr>
          </a:p>
        </p:txBody>
      </p:sp>
      <p:sp>
        <p:nvSpPr>
          <p:cNvPr id="12291" name="Text Box 23"/>
          <p:cNvSpPr txBox="1">
            <a:spLocks noChangeArrowheads="1"/>
          </p:cNvSpPr>
          <p:nvPr/>
        </p:nvSpPr>
        <p:spPr bwMode="auto">
          <a:xfrm>
            <a:off x="827088" y="506413"/>
            <a:ext cx="806608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sz="4400" b="1">
                <a:solidFill>
                  <a:schemeClr val="bg2"/>
                </a:solidFill>
              </a:rPr>
              <a:t>Komolý jehlan</a:t>
            </a:r>
          </a:p>
        </p:txBody>
      </p:sp>
      <p:sp>
        <p:nvSpPr>
          <p:cNvPr id="282670" name="Rectangle 46"/>
          <p:cNvSpPr>
            <a:spLocks noChangeArrowheads="1"/>
          </p:cNvSpPr>
          <p:nvPr/>
        </p:nvSpPr>
        <p:spPr bwMode="auto">
          <a:xfrm>
            <a:off x="862013" y="2997200"/>
            <a:ext cx="2016125" cy="154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Ins="0" anchor="ctr">
            <a:spAutoFit/>
          </a:bodyPr>
          <a:lstStyle/>
          <a:p>
            <a:pPr>
              <a:spcBef>
                <a:spcPct val="20000"/>
              </a:spcBef>
            </a:pPr>
            <a:r>
              <a:rPr lang="cs-CZ" sz="2800" b="1">
                <a:solidFill>
                  <a:schemeClr val="tx2"/>
                </a:solidFill>
                <a:latin typeface="Times New Roman" pitchFamily="18" charset="0"/>
              </a:rPr>
              <a:t>podstavy:</a:t>
            </a:r>
            <a:r>
              <a:rPr lang="cs-CZ" sz="2800">
                <a:latin typeface="Times New Roman" pitchFamily="18" charset="0"/>
              </a:rPr>
              <a:t> </a:t>
            </a:r>
          </a:p>
          <a:p>
            <a:pPr>
              <a:spcBef>
                <a:spcPct val="20000"/>
              </a:spcBef>
            </a:pPr>
            <a:r>
              <a:rPr lang="cs-CZ" sz="2800" b="1">
                <a:solidFill>
                  <a:schemeClr val="tx2"/>
                </a:solidFill>
                <a:latin typeface="Times New Roman" pitchFamily="18" charset="0"/>
              </a:rPr>
              <a:t>boční stěny:</a:t>
            </a:r>
          </a:p>
          <a:p>
            <a:pPr>
              <a:spcBef>
                <a:spcPct val="20000"/>
              </a:spcBef>
            </a:pPr>
            <a:r>
              <a:rPr lang="cs-CZ" sz="2800" b="1">
                <a:solidFill>
                  <a:schemeClr val="tx2"/>
                </a:solidFill>
                <a:latin typeface="Times New Roman" pitchFamily="18" charset="0"/>
              </a:rPr>
              <a:t>výška:</a:t>
            </a:r>
            <a:endParaRPr lang="cs-CZ" sz="2800" i="1">
              <a:latin typeface="Times New Roman" pitchFamily="18" charset="0"/>
            </a:endParaRPr>
          </a:p>
        </p:txBody>
      </p:sp>
      <p:sp>
        <p:nvSpPr>
          <p:cNvPr id="282673" name="Rectangle 49"/>
          <p:cNvSpPr>
            <a:spLocks noChangeArrowheads="1"/>
          </p:cNvSpPr>
          <p:nvPr/>
        </p:nvSpPr>
        <p:spPr bwMode="auto">
          <a:xfrm>
            <a:off x="2867025" y="3068638"/>
            <a:ext cx="38163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Ins="0" anchor="ctr">
            <a:spAutoFit/>
          </a:bodyPr>
          <a:lstStyle/>
          <a:p>
            <a:pPr>
              <a:spcBef>
                <a:spcPct val="20000"/>
              </a:spcBef>
            </a:pPr>
            <a:r>
              <a:rPr lang="cs-CZ" sz="2800">
                <a:latin typeface="Times New Roman" pitchFamily="18" charset="0"/>
              </a:rPr>
              <a:t>podobné mnohoúhelníky</a:t>
            </a:r>
          </a:p>
        </p:txBody>
      </p:sp>
      <p:sp>
        <p:nvSpPr>
          <p:cNvPr id="282674" name="Rectangle 50"/>
          <p:cNvSpPr>
            <a:spLocks noChangeArrowheads="1"/>
          </p:cNvSpPr>
          <p:nvPr/>
        </p:nvSpPr>
        <p:spPr bwMode="auto">
          <a:xfrm>
            <a:off x="2987675" y="3602038"/>
            <a:ext cx="24479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Ins="0" anchor="ctr">
            <a:spAutoFit/>
          </a:bodyPr>
          <a:lstStyle/>
          <a:p>
            <a:pPr>
              <a:spcBef>
                <a:spcPct val="20000"/>
              </a:spcBef>
            </a:pPr>
            <a:r>
              <a:rPr lang="cs-CZ" sz="2800">
                <a:latin typeface="Times New Roman" pitchFamily="18" charset="0"/>
              </a:rPr>
              <a:t>lichoběžníky</a:t>
            </a:r>
          </a:p>
        </p:txBody>
      </p:sp>
      <p:pic>
        <p:nvPicPr>
          <p:cNvPr id="12295" name="Picture 5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4800" y="3768725"/>
            <a:ext cx="3632200" cy="2725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2676" name="Rectangle 52"/>
          <p:cNvSpPr>
            <a:spLocks noChangeArrowheads="1"/>
          </p:cNvSpPr>
          <p:nvPr/>
        </p:nvSpPr>
        <p:spPr bwMode="auto">
          <a:xfrm>
            <a:off x="2016125" y="4121150"/>
            <a:ext cx="38512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Ins="0" anchor="ctr">
            <a:spAutoFit/>
          </a:bodyPr>
          <a:lstStyle/>
          <a:p>
            <a:pPr>
              <a:spcBef>
                <a:spcPct val="20000"/>
              </a:spcBef>
            </a:pPr>
            <a:r>
              <a:rPr lang="cs-CZ" sz="2800">
                <a:latin typeface="Times New Roman" pitchFamily="18" charset="0"/>
              </a:rPr>
              <a:t>vzdálenost rovin podstav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2627" grpId="0" build="p"/>
      <p:bldP spid="282670" grpId="0" build="p"/>
      <p:bldP spid="282673" grpId="0" build="p"/>
      <p:bldP spid="282674" grpId="0" build="p"/>
      <p:bldP spid="28267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60648"/>
            <a:ext cx="7776864" cy="5954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145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98" name="Rectangle 2"/>
          <p:cNvSpPr>
            <a:spLocks noChangeArrowheads="1"/>
          </p:cNvSpPr>
          <p:nvPr/>
        </p:nvSpPr>
        <p:spPr bwMode="auto">
          <a:xfrm>
            <a:off x="755650" y="1641475"/>
            <a:ext cx="82804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Ins="0" anchor="ctr">
            <a:spAutoFit/>
          </a:bodyPr>
          <a:lstStyle/>
          <a:p>
            <a:pPr>
              <a:spcBef>
                <a:spcPct val="20000"/>
              </a:spcBef>
            </a:pPr>
            <a:r>
              <a:rPr lang="cs-CZ" sz="3200" dirty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cs-CZ" sz="3200" dirty="0">
                <a:latin typeface="Times New Roman" pitchFamily="18" charset="0"/>
              </a:rPr>
              <a:t> vznikne rotací pravoúhlého lichoběžníku kolem </a:t>
            </a:r>
            <a:br>
              <a:rPr lang="cs-CZ" sz="3200" dirty="0">
                <a:latin typeface="Times New Roman" pitchFamily="18" charset="0"/>
              </a:rPr>
            </a:br>
            <a:r>
              <a:rPr lang="cs-CZ" sz="3200" dirty="0">
                <a:latin typeface="Times New Roman" pitchFamily="18" charset="0"/>
              </a:rPr>
              <a:t>   </a:t>
            </a:r>
            <a:r>
              <a:rPr lang="cs-CZ" sz="3200" dirty="0" smtClean="0">
                <a:latin typeface="Times New Roman" pitchFamily="18" charset="0"/>
              </a:rPr>
              <a:t>přímky</a:t>
            </a:r>
            <a:endParaRPr lang="cs-CZ" sz="3200" i="1" dirty="0">
              <a:latin typeface="Times New Roman" pitchFamily="18" charset="0"/>
            </a:endParaRP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827088" y="506413"/>
            <a:ext cx="806608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sz="4400" b="1">
                <a:solidFill>
                  <a:schemeClr val="bg2"/>
                </a:solidFill>
              </a:rPr>
              <a:t>Komolý rotační kužel</a:t>
            </a:r>
          </a:p>
        </p:txBody>
      </p:sp>
      <p:sp>
        <p:nvSpPr>
          <p:cNvPr id="311301" name="Rectangle 5"/>
          <p:cNvSpPr>
            <a:spLocks noChangeArrowheads="1"/>
          </p:cNvSpPr>
          <p:nvPr/>
        </p:nvSpPr>
        <p:spPr bwMode="auto">
          <a:xfrm>
            <a:off x="3995738" y="3182938"/>
            <a:ext cx="187166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Ins="0" anchor="ctr">
            <a:spAutoFit/>
          </a:bodyPr>
          <a:lstStyle/>
          <a:p>
            <a:pPr>
              <a:spcBef>
                <a:spcPct val="20000"/>
              </a:spcBef>
            </a:pPr>
            <a:r>
              <a:rPr lang="cs-CZ" sz="2800" b="1">
                <a:solidFill>
                  <a:schemeClr val="tx2"/>
                </a:solidFill>
                <a:latin typeface="Times New Roman" pitchFamily="18" charset="0"/>
              </a:rPr>
              <a:t>podstavy:</a:t>
            </a:r>
            <a:r>
              <a:rPr lang="cs-CZ" sz="2800">
                <a:latin typeface="Times New Roman" pitchFamily="18" charset="0"/>
              </a:rPr>
              <a:t> </a:t>
            </a:r>
            <a:endParaRPr lang="cs-CZ" sz="2800" i="1">
              <a:latin typeface="Times New Roman" pitchFamily="18" charset="0"/>
            </a:endParaRPr>
          </a:p>
        </p:txBody>
      </p:sp>
      <p:sp>
        <p:nvSpPr>
          <p:cNvPr id="311302" name="Rectangle 6"/>
          <p:cNvSpPr>
            <a:spLocks noChangeArrowheads="1"/>
          </p:cNvSpPr>
          <p:nvPr/>
        </p:nvSpPr>
        <p:spPr bwMode="auto">
          <a:xfrm>
            <a:off x="4040188" y="3598863"/>
            <a:ext cx="4464050" cy="52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Ins="0" anchor="ctr">
            <a:spAutoFit/>
          </a:bodyPr>
          <a:lstStyle/>
          <a:p>
            <a:pPr>
              <a:spcBef>
                <a:spcPct val="20000"/>
              </a:spcBef>
            </a:pPr>
            <a:r>
              <a:rPr lang="cs-CZ" sz="2800">
                <a:latin typeface="Times New Roman" pitchFamily="18" charset="0"/>
              </a:rPr>
              <a:t>Kružnice s poloměry </a:t>
            </a:r>
            <a:r>
              <a:rPr lang="cs-CZ" sz="2800" b="1">
                <a:solidFill>
                  <a:srgbClr val="FF0000"/>
                </a:solidFill>
                <a:latin typeface="Times New Roman" pitchFamily="18" charset="0"/>
              </a:rPr>
              <a:t>r</a:t>
            </a:r>
            <a:r>
              <a:rPr lang="cs-CZ" sz="2800" b="1" baseline="-25000">
                <a:solidFill>
                  <a:srgbClr val="FF0000"/>
                </a:solidFill>
                <a:latin typeface="Times New Roman" pitchFamily="18" charset="0"/>
              </a:rPr>
              <a:t>1</a:t>
            </a:r>
            <a:r>
              <a:rPr lang="cs-CZ" sz="2800" b="1">
                <a:solidFill>
                  <a:srgbClr val="FF0000"/>
                </a:solidFill>
                <a:latin typeface="Times New Roman" pitchFamily="18" charset="0"/>
              </a:rPr>
              <a:t>, r</a:t>
            </a:r>
            <a:r>
              <a:rPr lang="cs-CZ" sz="2800" b="1" baseline="-25000">
                <a:solidFill>
                  <a:srgbClr val="FF0000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311303" name="Rectangle 7"/>
          <p:cNvSpPr>
            <a:spLocks noChangeArrowheads="1"/>
          </p:cNvSpPr>
          <p:nvPr/>
        </p:nvSpPr>
        <p:spPr bwMode="auto">
          <a:xfrm>
            <a:off x="4138613" y="5718175"/>
            <a:ext cx="345598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Ins="0" anchor="ctr">
            <a:spAutoFit/>
          </a:bodyPr>
          <a:lstStyle/>
          <a:p>
            <a:pPr>
              <a:spcBef>
                <a:spcPct val="20000"/>
              </a:spcBef>
            </a:pPr>
            <a:r>
              <a:rPr lang="cs-CZ" sz="2800">
                <a:latin typeface="Times New Roman" pitchFamily="18" charset="0"/>
              </a:rPr>
              <a:t>Úsečka </a:t>
            </a:r>
            <a:r>
              <a:rPr lang="cs-CZ" sz="2800" b="1">
                <a:solidFill>
                  <a:srgbClr val="FF0000"/>
                </a:solidFill>
                <a:latin typeface="Times New Roman" pitchFamily="18" charset="0"/>
              </a:rPr>
              <a:t>s</a:t>
            </a:r>
          </a:p>
        </p:txBody>
      </p:sp>
      <p:sp>
        <p:nvSpPr>
          <p:cNvPr id="311304" name="Rectangle 8"/>
          <p:cNvSpPr>
            <a:spLocks noChangeArrowheads="1"/>
          </p:cNvSpPr>
          <p:nvPr/>
        </p:nvSpPr>
        <p:spPr bwMode="auto">
          <a:xfrm>
            <a:off x="4032250" y="4759325"/>
            <a:ext cx="36703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Ins="0" anchor="ctr">
            <a:spAutoFit/>
          </a:bodyPr>
          <a:lstStyle/>
          <a:p>
            <a:pPr>
              <a:spcBef>
                <a:spcPct val="20000"/>
              </a:spcBef>
            </a:pPr>
            <a:r>
              <a:rPr lang="cs-CZ" sz="2800">
                <a:latin typeface="Times New Roman" pitchFamily="18" charset="0"/>
              </a:rPr>
              <a:t>Vzdálenost podstav </a:t>
            </a:r>
            <a:r>
              <a:rPr lang="cs-CZ" sz="2800" b="1">
                <a:solidFill>
                  <a:srgbClr val="FF0000"/>
                </a:solidFill>
                <a:latin typeface="Times New Roman" pitchFamily="18" charset="0"/>
              </a:rPr>
              <a:t>v </a:t>
            </a:r>
          </a:p>
        </p:txBody>
      </p:sp>
      <p:sp>
        <p:nvSpPr>
          <p:cNvPr id="311306" name="Rectangle 10"/>
          <p:cNvSpPr>
            <a:spLocks noChangeArrowheads="1"/>
          </p:cNvSpPr>
          <p:nvPr/>
        </p:nvSpPr>
        <p:spPr bwMode="auto">
          <a:xfrm>
            <a:off x="3995738" y="4217988"/>
            <a:ext cx="237648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Ins="0" anchor="ctr">
            <a:spAutoFit/>
          </a:bodyPr>
          <a:lstStyle/>
          <a:p>
            <a:pPr>
              <a:spcBef>
                <a:spcPct val="20000"/>
              </a:spcBef>
            </a:pPr>
            <a:r>
              <a:rPr lang="cs-CZ" sz="2800" b="1">
                <a:solidFill>
                  <a:schemeClr val="tx2"/>
                </a:solidFill>
                <a:latin typeface="Times New Roman" pitchFamily="18" charset="0"/>
              </a:rPr>
              <a:t>výška kužele:</a:t>
            </a:r>
          </a:p>
        </p:txBody>
      </p:sp>
      <p:sp>
        <p:nvSpPr>
          <p:cNvPr id="311307" name="Rectangle 11"/>
          <p:cNvSpPr>
            <a:spLocks noChangeArrowheads="1"/>
          </p:cNvSpPr>
          <p:nvPr/>
        </p:nvSpPr>
        <p:spPr bwMode="auto">
          <a:xfrm>
            <a:off x="3995738" y="5270500"/>
            <a:ext cx="237648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Ins="0" anchor="ctr">
            <a:spAutoFit/>
          </a:bodyPr>
          <a:lstStyle/>
          <a:p>
            <a:pPr>
              <a:spcBef>
                <a:spcPct val="20000"/>
              </a:spcBef>
            </a:pPr>
            <a:r>
              <a:rPr lang="cs-CZ" sz="2800" b="1">
                <a:solidFill>
                  <a:schemeClr val="tx2"/>
                </a:solidFill>
                <a:latin typeface="Times New Roman" pitchFamily="18" charset="0"/>
              </a:rPr>
              <a:t>strany kužele:</a:t>
            </a:r>
            <a:endParaRPr lang="cs-CZ" sz="2800" i="1">
              <a:latin typeface="Times New Roman" pitchFamily="18" charset="0"/>
            </a:endParaRPr>
          </a:p>
        </p:txBody>
      </p:sp>
      <p:pic>
        <p:nvPicPr>
          <p:cNvPr id="13322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" y="3716338"/>
            <a:ext cx="3400425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1298" grpId="0" build="p"/>
      <p:bldP spid="311301" grpId="0" build="p"/>
      <p:bldP spid="311302" grpId="0" build="p"/>
      <p:bldP spid="311303" grpId="0" build="p"/>
      <p:bldP spid="311304" grpId="0" build="p"/>
      <p:bldP spid="311306" grpId="0" build="p"/>
      <p:bldP spid="31130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3347864" cy="4473761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73761"/>
            <a:ext cx="3347865" cy="2473865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1024" y="-22842"/>
            <a:ext cx="5469447" cy="4102085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3953082"/>
            <a:ext cx="4482936" cy="2848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946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265" name="Picture 17" descr="obrázek000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4519613"/>
            <a:ext cx="2449512" cy="208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ext Box 2"/>
          <p:cNvSpPr txBox="1">
            <a:spLocks noChangeArrowheads="1"/>
          </p:cNvSpPr>
          <p:nvPr/>
        </p:nvSpPr>
        <p:spPr bwMode="auto">
          <a:xfrm>
            <a:off x="827088" y="506413"/>
            <a:ext cx="806608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sz="4400" b="1">
                <a:solidFill>
                  <a:schemeClr val="bg2"/>
                </a:solidFill>
              </a:rPr>
              <a:t>Objem a povrch</a:t>
            </a:r>
          </a:p>
        </p:txBody>
      </p:sp>
      <p:sp>
        <p:nvSpPr>
          <p:cNvPr id="309251" name="Rectangle 3"/>
          <p:cNvSpPr>
            <a:spLocks noChangeArrowheads="1"/>
          </p:cNvSpPr>
          <p:nvPr/>
        </p:nvSpPr>
        <p:spPr bwMode="auto">
          <a:xfrm>
            <a:off x="754063" y="1628775"/>
            <a:ext cx="46101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cs-CZ" sz="2800" b="1">
                <a:solidFill>
                  <a:schemeClr val="tx2"/>
                </a:solidFill>
                <a:latin typeface="Times New Roman" pitchFamily="18" charset="0"/>
              </a:rPr>
              <a:t>Komolý jehlan</a:t>
            </a:r>
          </a:p>
        </p:txBody>
      </p:sp>
      <p:sp>
        <p:nvSpPr>
          <p:cNvPr id="309253" name="Rectangle 5"/>
          <p:cNvSpPr>
            <a:spLocks noChangeArrowheads="1"/>
          </p:cNvSpPr>
          <p:nvPr/>
        </p:nvSpPr>
        <p:spPr bwMode="auto">
          <a:xfrm>
            <a:off x="755650" y="4076700"/>
            <a:ext cx="38163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cs-CZ" sz="2800" b="1">
                <a:solidFill>
                  <a:schemeClr val="bg2"/>
                </a:solidFill>
                <a:latin typeface="Times New Roman" pitchFamily="18" charset="0"/>
              </a:rPr>
              <a:t>Komolý kužel</a:t>
            </a:r>
          </a:p>
        </p:txBody>
      </p:sp>
      <p:graphicFrame>
        <p:nvGraphicFramePr>
          <p:cNvPr id="309255" name="Object 7"/>
          <p:cNvGraphicFramePr>
            <a:graphicFrameLocks noChangeAspect="1"/>
          </p:cNvGraphicFramePr>
          <p:nvPr/>
        </p:nvGraphicFramePr>
        <p:xfrm>
          <a:off x="1835150" y="2205038"/>
          <a:ext cx="3881438" cy="102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77" name="Rovnice" r:id="rId4" imgW="1485900" imgH="393700" progId="Equation.3">
                  <p:embed/>
                </p:oleObj>
              </mc:Choice>
              <mc:Fallback>
                <p:oleObj name="Rovnice" r:id="rId4" imgW="1485900" imgH="393700" progId="Equation.3">
                  <p:embed/>
                  <p:pic>
                    <p:nvPicPr>
                      <p:cNvPr id="0" name="Picture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150" y="2205038"/>
                        <a:ext cx="3881438" cy="1028700"/>
                      </a:xfrm>
                      <a:prstGeom prst="rect">
                        <a:avLst/>
                      </a:prstGeom>
                      <a:solidFill>
                        <a:schemeClr val="tx2">
                          <a:alpha val="39999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9257" name="Object 9"/>
          <p:cNvGraphicFramePr>
            <a:graphicFrameLocks noChangeAspect="1"/>
          </p:cNvGraphicFramePr>
          <p:nvPr/>
        </p:nvGraphicFramePr>
        <p:xfrm>
          <a:off x="1827213" y="5884863"/>
          <a:ext cx="4832350" cy="712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78" name="Rovnice" r:id="rId6" imgW="1549400" imgH="228600" progId="Equation.3">
                  <p:embed/>
                </p:oleObj>
              </mc:Choice>
              <mc:Fallback>
                <p:oleObj name="Rovnice" r:id="rId6" imgW="1549400" imgH="228600" progId="Equation.3">
                  <p:embed/>
                  <p:pic>
                    <p:nvPicPr>
                      <p:cNvPr id="0" name="Picture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7213" y="5884863"/>
                        <a:ext cx="4832350" cy="712787"/>
                      </a:xfrm>
                      <a:prstGeom prst="rect">
                        <a:avLst/>
                      </a:prstGeom>
                      <a:solidFill>
                        <a:schemeClr val="bg2"/>
                      </a:solidFill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9259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0175" y="2349500"/>
            <a:ext cx="1547813" cy="1144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09260" name="Object 12"/>
          <p:cNvGraphicFramePr>
            <a:graphicFrameLocks noChangeAspect="1"/>
          </p:cNvGraphicFramePr>
          <p:nvPr/>
        </p:nvGraphicFramePr>
        <p:xfrm>
          <a:off x="1835150" y="3284538"/>
          <a:ext cx="3168650" cy="75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79" name="Rovnice" r:id="rId9" imgW="1016000" imgH="241300" progId="Equation.3">
                  <p:embed/>
                </p:oleObj>
              </mc:Choice>
              <mc:Fallback>
                <p:oleObj name="Rovnice" r:id="rId9" imgW="1016000" imgH="241300" progId="Equation.3">
                  <p:embed/>
                  <p:pic>
                    <p:nvPicPr>
                      <p:cNvPr id="0" name="Picture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150" y="3284538"/>
                        <a:ext cx="3168650" cy="752475"/>
                      </a:xfrm>
                      <a:prstGeom prst="rect">
                        <a:avLst/>
                      </a:prstGeom>
                      <a:solidFill>
                        <a:schemeClr val="tx2">
                          <a:alpha val="39999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9261" name="Object 13"/>
          <p:cNvGraphicFramePr>
            <a:graphicFrameLocks noChangeAspect="1"/>
          </p:cNvGraphicFramePr>
          <p:nvPr/>
        </p:nvGraphicFramePr>
        <p:xfrm>
          <a:off x="1835150" y="4641850"/>
          <a:ext cx="3582988" cy="102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80" name="Rovnice" r:id="rId11" imgW="1371600" imgH="393700" progId="Equation.3">
                  <p:embed/>
                </p:oleObj>
              </mc:Choice>
              <mc:Fallback>
                <p:oleObj name="Rovnice" r:id="rId11" imgW="1371600" imgH="393700" progId="Equation.3">
                  <p:embed/>
                  <p:pic>
                    <p:nvPicPr>
                      <p:cNvPr id="0" name="Picture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150" y="4641850"/>
                        <a:ext cx="3582988" cy="1028700"/>
                      </a:xfrm>
                      <a:prstGeom prst="rect">
                        <a:avLst/>
                      </a:prstGeom>
                      <a:solidFill>
                        <a:schemeClr val="bg2"/>
                      </a:solidFill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9262" name="Picture 14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5157788"/>
            <a:ext cx="1258888" cy="1071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9267" name="Text Box 19"/>
          <p:cNvSpPr txBox="1">
            <a:spLocks noChangeArrowheads="1"/>
          </p:cNvSpPr>
          <p:nvPr/>
        </p:nvSpPr>
        <p:spPr bwMode="auto">
          <a:xfrm>
            <a:off x="7740650" y="5013325"/>
            <a:ext cx="431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3200" b="1">
                <a:solidFill>
                  <a:schemeClr val="bg2"/>
                </a:solidFill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9251" grpId="0" build="p"/>
      <p:bldP spid="309253" grpId="0" build="p"/>
      <p:bldP spid="30926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334" name="Text Box 14"/>
          <p:cNvSpPr txBox="1">
            <a:spLocks noChangeArrowheads="1"/>
          </p:cNvSpPr>
          <p:nvPr/>
        </p:nvSpPr>
        <p:spPr bwMode="auto">
          <a:xfrm>
            <a:off x="3924300" y="3773488"/>
            <a:ext cx="18002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2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= 12 (cm)</a:t>
            </a:r>
            <a:endParaRPr lang="cs-CZ" sz="2400" baseline="-2500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5" name="AutoShape 8"/>
          <p:cNvSpPr>
            <a:spLocks noChangeArrowheads="1"/>
          </p:cNvSpPr>
          <p:nvPr/>
        </p:nvSpPr>
        <p:spPr bwMode="auto">
          <a:xfrm>
            <a:off x="611188" y="341313"/>
            <a:ext cx="3522662" cy="927100"/>
          </a:xfrm>
          <a:prstGeom prst="roundRect">
            <a:avLst>
              <a:gd name="adj" fmla="val 21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r>
              <a:rPr lang="cs-CZ" sz="4600" i="1">
                <a:solidFill>
                  <a:schemeClr val="folHlink"/>
                </a:solidFill>
              </a:rPr>
              <a:t>Příklad:</a:t>
            </a:r>
          </a:p>
        </p:txBody>
      </p:sp>
      <p:sp>
        <p:nvSpPr>
          <p:cNvPr id="312329" name="Text Box 9"/>
          <p:cNvSpPr txBox="1">
            <a:spLocks noChangeArrowheads="1"/>
          </p:cNvSpPr>
          <p:nvPr/>
        </p:nvSpPr>
        <p:spPr bwMode="auto">
          <a:xfrm>
            <a:off x="2916238" y="188913"/>
            <a:ext cx="6119812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chemeClr val="tx1"/>
              </a:buClr>
              <a:buSzPct val="75000"/>
              <a:buFont typeface="Wingdings" pitchFamily="2" charset="2"/>
              <a:buNone/>
            </a:pPr>
            <a:r>
              <a:rPr lang="cs-CZ" sz="2400">
                <a:latin typeface="Times New Roman" pitchFamily="18" charset="0"/>
              </a:rPr>
              <a:t>V komolém rotač. kužely je dána výška 15 cm, poloměr větší podstavy 32 cm a délka jeho strany 25 cm. Vypočtěte:</a:t>
            </a:r>
          </a:p>
        </p:txBody>
      </p:sp>
      <p:sp>
        <p:nvSpPr>
          <p:cNvPr id="312330" name="Text Box 10"/>
          <p:cNvSpPr txBox="1">
            <a:spLocks noChangeArrowheads="1"/>
          </p:cNvSpPr>
          <p:nvPr/>
        </p:nvSpPr>
        <p:spPr bwMode="auto">
          <a:xfrm>
            <a:off x="755650" y="2708275"/>
            <a:ext cx="12350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z="2400" i="1">
                <a:solidFill>
                  <a:schemeClr val="bg2"/>
                </a:solidFill>
              </a:rPr>
              <a:t>Řešení:</a:t>
            </a:r>
          </a:p>
        </p:txBody>
      </p:sp>
      <p:sp>
        <p:nvSpPr>
          <p:cNvPr id="312331" name="Line 11"/>
          <p:cNvSpPr>
            <a:spLocks noChangeShapeType="1"/>
          </p:cNvSpPr>
          <p:nvPr/>
        </p:nvSpPr>
        <p:spPr bwMode="auto">
          <a:xfrm>
            <a:off x="4284663" y="4221163"/>
            <a:ext cx="935037" cy="0"/>
          </a:xfrm>
          <a:prstGeom prst="line">
            <a:avLst/>
          </a:prstGeom>
          <a:noFill/>
          <a:ln w="38100" cmpd="thickThin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graphicFrame>
        <p:nvGraphicFramePr>
          <p:cNvPr id="312332" name="Object 12"/>
          <p:cNvGraphicFramePr>
            <a:graphicFrameLocks noChangeAspect="1"/>
          </p:cNvGraphicFramePr>
          <p:nvPr/>
        </p:nvGraphicFramePr>
        <p:xfrm>
          <a:off x="1260475" y="3208338"/>
          <a:ext cx="2049463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51" name="Rovnice" r:id="rId3" imgW="1053643" imgH="266584" progId="Equation.3">
                  <p:embed/>
                </p:oleObj>
              </mc:Choice>
              <mc:Fallback>
                <p:oleObj name="Rovnice" r:id="rId3" imgW="1053643" imgH="266584" progId="Equation.3">
                  <p:embed/>
                  <p:pic>
                    <p:nvPicPr>
                      <p:cNvPr id="0" name="Picture 7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0475" y="3208338"/>
                        <a:ext cx="2049463" cy="517525"/>
                      </a:xfrm>
                      <a:prstGeom prst="rect">
                        <a:avLst/>
                      </a:prstGeom>
                      <a:solidFill>
                        <a:schemeClr val="tx2">
                          <a:alpha val="50195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2333" name="Text Box 13"/>
          <p:cNvSpPr txBox="1">
            <a:spLocks noChangeArrowheads="1"/>
          </p:cNvSpPr>
          <p:nvPr/>
        </p:nvSpPr>
        <p:spPr bwMode="auto">
          <a:xfrm>
            <a:off x="755650" y="3213100"/>
            <a:ext cx="6477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28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a)</a:t>
            </a:r>
            <a:endParaRPr lang="cs-CZ" sz="2800" baseline="-2500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12336" name="Object 16"/>
          <p:cNvGraphicFramePr>
            <a:graphicFrameLocks noChangeAspect="1"/>
          </p:cNvGraphicFramePr>
          <p:nvPr/>
        </p:nvGraphicFramePr>
        <p:xfrm>
          <a:off x="1249363" y="4292600"/>
          <a:ext cx="1162050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52" name="Rovnice" r:id="rId5" imgW="596641" imgH="393529" progId="Equation.3">
                  <p:embed/>
                </p:oleObj>
              </mc:Choice>
              <mc:Fallback>
                <p:oleObj name="Rovnice" r:id="rId5" imgW="596641" imgH="393529" progId="Equation.3">
                  <p:embed/>
                  <p:pic>
                    <p:nvPicPr>
                      <p:cNvPr id="0" name="Picture 7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49363" y="4292600"/>
                        <a:ext cx="1162050" cy="765175"/>
                      </a:xfrm>
                      <a:prstGeom prst="rect">
                        <a:avLst/>
                      </a:prstGeom>
                      <a:solidFill>
                        <a:schemeClr val="tx2">
                          <a:alpha val="50195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2337" name="Text Box 17"/>
          <p:cNvSpPr txBox="1">
            <a:spLocks noChangeArrowheads="1"/>
          </p:cNvSpPr>
          <p:nvPr/>
        </p:nvSpPr>
        <p:spPr bwMode="auto">
          <a:xfrm>
            <a:off x="711200" y="4400550"/>
            <a:ext cx="7651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28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b)</a:t>
            </a:r>
          </a:p>
        </p:txBody>
      </p:sp>
      <p:graphicFrame>
        <p:nvGraphicFramePr>
          <p:cNvPr id="312340" name="Object 20"/>
          <p:cNvGraphicFramePr>
            <a:graphicFrameLocks noChangeAspect="1"/>
          </p:cNvGraphicFramePr>
          <p:nvPr/>
        </p:nvGraphicFramePr>
        <p:xfrm>
          <a:off x="3708400" y="4521200"/>
          <a:ext cx="536575" cy="331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53" name="Rovnice" r:id="rId7" imgW="266353" imgH="164885" progId="Equation.3">
                  <p:embed/>
                </p:oleObj>
              </mc:Choice>
              <mc:Fallback>
                <p:oleObj name="Rovnice" r:id="rId7" imgW="266353" imgH="164885" progId="Equation.3">
                  <p:embed/>
                  <p:pic>
                    <p:nvPicPr>
                      <p:cNvPr id="0" name="Picture 7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8400" y="4521200"/>
                        <a:ext cx="536575" cy="3317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2356" name="Text Box 36"/>
          <p:cNvSpPr txBox="1">
            <a:spLocks noChangeArrowheads="1"/>
          </p:cNvSpPr>
          <p:nvPr/>
        </p:nvSpPr>
        <p:spPr bwMode="auto">
          <a:xfrm>
            <a:off x="755650" y="1520825"/>
            <a:ext cx="8208963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Ins="0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chemeClr val="tx1"/>
              </a:buClr>
              <a:buSzPct val="75000"/>
              <a:buFont typeface="Wingdings" pitchFamily="2" charset="2"/>
              <a:buNone/>
            </a:pPr>
            <a:r>
              <a:rPr lang="cs-CZ" sz="2400" dirty="0">
                <a:solidFill>
                  <a:schemeClr val="folHlink"/>
                </a:solidFill>
                <a:latin typeface="Times New Roman" pitchFamily="18" charset="0"/>
              </a:rPr>
              <a:t>a)</a:t>
            </a:r>
            <a:r>
              <a:rPr lang="cs-CZ" sz="2400" dirty="0">
                <a:latin typeface="Times New Roman" pitchFamily="18" charset="0"/>
              </a:rPr>
              <a:t> poloměr druhé podstavy,</a:t>
            </a:r>
          </a:p>
          <a:p>
            <a:pPr eaLnBrk="1" hangingPunct="1">
              <a:buClr>
                <a:schemeClr val="tx1"/>
              </a:buClr>
              <a:buSzPct val="75000"/>
              <a:buFont typeface="Wingdings" pitchFamily="2" charset="2"/>
              <a:buNone/>
            </a:pPr>
            <a:r>
              <a:rPr lang="cs-CZ" sz="2400" dirty="0">
                <a:solidFill>
                  <a:schemeClr val="folHlink"/>
                </a:solidFill>
                <a:latin typeface="Times New Roman" pitchFamily="18" charset="0"/>
              </a:rPr>
              <a:t>b)</a:t>
            </a:r>
            <a:r>
              <a:rPr lang="cs-CZ" sz="2400" dirty="0">
                <a:latin typeface="Times New Roman" pitchFamily="18" charset="0"/>
              </a:rPr>
              <a:t> odchylku strany komolého kužele a roviny jeho podstavy,</a:t>
            </a:r>
          </a:p>
          <a:p>
            <a:pPr eaLnBrk="1" hangingPunct="1">
              <a:buClr>
                <a:schemeClr val="tx1"/>
              </a:buClr>
              <a:buSzPct val="75000"/>
              <a:buFont typeface="Wingdings" pitchFamily="2" charset="2"/>
              <a:buNone/>
            </a:pPr>
            <a:r>
              <a:rPr lang="cs-CZ" sz="2400" dirty="0">
                <a:solidFill>
                  <a:schemeClr val="folHlink"/>
                </a:solidFill>
                <a:latin typeface="Times New Roman" pitchFamily="18" charset="0"/>
              </a:rPr>
              <a:t>c)</a:t>
            </a:r>
            <a:r>
              <a:rPr lang="cs-CZ" sz="2400" dirty="0">
                <a:latin typeface="Times New Roman" pitchFamily="18" charset="0"/>
              </a:rPr>
              <a:t> výšku </a:t>
            </a:r>
            <a:r>
              <a:rPr lang="cs-CZ" sz="2400" dirty="0" smtClean="0">
                <a:latin typeface="Times New Roman" pitchFamily="18" charset="0"/>
              </a:rPr>
              <a:t>kužele </a:t>
            </a:r>
            <a:r>
              <a:rPr lang="cs-CZ" sz="2400" dirty="0" err="1" smtClean="0">
                <a:latin typeface="Times New Roman" pitchFamily="18" charset="0"/>
              </a:rPr>
              <a:t>v</a:t>
            </a:r>
            <a:r>
              <a:rPr lang="cs-CZ" sz="2400" baseline="-25000" dirty="0" err="1" smtClean="0">
                <a:latin typeface="Times New Roman" pitchFamily="18" charset="0"/>
              </a:rPr>
              <a:t>k</a:t>
            </a:r>
            <a:r>
              <a:rPr lang="cs-CZ" sz="2400" dirty="0" smtClean="0">
                <a:latin typeface="Times New Roman" pitchFamily="18" charset="0"/>
              </a:rPr>
              <a:t>, </a:t>
            </a:r>
            <a:r>
              <a:rPr lang="cs-CZ" sz="2400" dirty="0">
                <a:latin typeface="Times New Roman" pitchFamily="18" charset="0"/>
              </a:rPr>
              <a:t>z něhož komolý kužel vznikl.</a:t>
            </a:r>
          </a:p>
        </p:txBody>
      </p:sp>
      <p:pic>
        <p:nvPicPr>
          <p:cNvPr id="312358" name="Picture 3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2781300"/>
            <a:ext cx="1295400" cy="136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2359" name="AutoShape 39"/>
          <p:cNvSpPr>
            <a:spLocks noChangeArrowheads="1"/>
          </p:cNvSpPr>
          <p:nvPr/>
        </p:nvSpPr>
        <p:spPr bwMode="auto">
          <a:xfrm>
            <a:off x="7359650" y="2997200"/>
            <a:ext cx="215900" cy="863600"/>
          </a:xfrm>
          <a:prstGeom prst="rtTriangle">
            <a:avLst/>
          </a:prstGeom>
          <a:solidFill>
            <a:schemeClr val="accent1">
              <a:alpha val="50195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graphicFrame>
        <p:nvGraphicFramePr>
          <p:cNvPr id="312362" name="Object 42"/>
          <p:cNvGraphicFramePr>
            <a:graphicFrameLocks noChangeAspect="1"/>
          </p:cNvGraphicFramePr>
          <p:nvPr/>
        </p:nvGraphicFramePr>
        <p:xfrm>
          <a:off x="4356100" y="4462463"/>
          <a:ext cx="844550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54" name="Rovnice" r:id="rId10" imgW="418918" imgH="203112" progId="Equation.3">
                  <p:embed/>
                </p:oleObj>
              </mc:Choice>
              <mc:Fallback>
                <p:oleObj name="Rovnice" r:id="rId10" imgW="418918" imgH="203112" progId="Equation.3">
                  <p:embed/>
                  <p:pic>
                    <p:nvPicPr>
                      <p:cNvPr id="0" name="Picture 7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6100" y="4462463"/>
                        <a:ext cx="844550" cy="409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2363" name="Line 43"/>
          <p:cNvSpPr>
            <a:spLocks noChangeShapeType="1"/>
          </p:cNvSpPr>
          <p:nvPr/>
        </p:nvSpPr>
        <p:spPr bwMode="auto">
          <a:xfrm>
            <a:off x="3724275" y="4937125"/>
            <a:ext cx="1439863" cy="0"/>
          </a:xfrm>
          <a:prstGeom prst="line">
            <a:avLst/>
          </a:prstGeom>
          <a:noFill/>
          <a:ln w="38100" cmpd="thickThin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2364" name="AutoShape 44"/>
          <p:cNvSpPr>
            <a:spLocks noChangeArrowheads="1"/>
          </p:cNvSpPr>
          <p:nvPr/>
        </p:nvSpPr>
        <p:spPr bwMode="auto">
          <a:xfrm>
            <a:off x="8013701" y="2485390"/>
            <a:ext cx="865187" cy="1585913"/>
          </a:xfrm>
          <a:prstGeom prst="rtTriangle">
            <a:avLst/>
          </a:prstGeom>
          <a:solidFill>
            <a:schemeClr val="accent1">
              <a:alpha val="56862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312365" name="Text Box 45"/>
          <p:cNvSpPr txBox="1">
            <a:spLocks noChangeArrowheads="1"/>
          </p:cNvSpPr>
          <p:nvPr/>
        </p:nvSpPr>
        <p:spPr bwMode="auto">
          <a:xfrm>
            <a:off x="7740650" y="3141663"/>
            <a:ext cx="43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24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endParaRPr lang="cs-CZ" sz="2400" b="1" baseline="-250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2366" name="Text Box 46"/>
          <p:cNvSpPr txBox="1">
            <a:spLocks noChangeArrowheads="1"/>
          </p:cNvSpPr>
          <p:nvPr/>
        </p:nvSpPr>
        <p:spPr bwMode="auto">
          <a:xfrm>
            <a:off x="8388350" y="2781300"/>
            <a:ext cx="43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2400" i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endParaRPr lang="cs-CZ" sz="2400" b="1" baseline="-2500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2367" name="Text Box 47"/>
          <p:cNvSpPr txBox="1">
            <a:spLocks noChangeArrowheads="1"/>
          </p:cNvSpPr>
          <p:nvPr/>
        </p:nvSpPr>
        <p:spPr bwMode="auto">
          <a:xfrm>
            <a:off x="8101013" y="3933825"/>
            <a:ext cx="86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24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cs-CZ" sz="2400" i="1" baseline="-25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cs-CZ" sz="24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-r</a:t>
            </a:r>
            <a:r>
              <a:rPr lang="cs-CZ" sz="2400" i="1" baseline="-25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cs-CZ" sz="2400" b="1" baseline="-250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2368" name="Text Box 48"/>
          <p:cNvSpPr txBox="1">
            <a:spLocks noChangeArrowheads="1"/>
          </p:cNvSpPr>
          <p:nvPr/>
        </p:nvSpPr>
        <p:spPr bwMode="auto">
          <a:xfrm>
            <a:off x="8316913" y="3573463"/>
            <a:ext cx="5032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24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</a:t>
            </a:r>
            <a:endParaRPr lang="cs-CZ" sz="2400" b="1" baseline="-250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2369" name="AutoShape 49"/>
          <p:cNvSpPr>
            <a:spLocks noChangeArrowheads="1"/>
          </p:cNvSpPr>
          <p:nvPr/>
        </p:nvSpPr>
        <p:spPr bwMode="auto">
          <a:xfrm>
            <a:off x="2771775" y="4508500"/>
            <a:ext cx="792163" cy="288925"/>
          </a:xfrm>
          <a:prstGeom prst="rightArrow">
            <a:avLst>
              <a:gd name="adj1" fmla="val 50000"/>
              <a:gd name="adj2" fmla="val 68544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312371" name="Text Box 51"/>
          <p:cNvSpPr txBox="1">
            <a:spLocks noChangeArrowheads="1"/>
          </p:cNvSpPr>
          <p:nvPr/>
        </p:nvSpPr>
        <p:spPr bwMode="auto">
          <a:xfrm>
            <a:off x="720725" y="5157788"/>
            <a:ext cx="7651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280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c)</a:t>
            </a:r>
          </a:p>
        </p:txBody>
      </p:sp>
      <p:graphicFrame>
        <p:nvGraphicFramePr>
          <p:cNvPr id="312376" name="Object 5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1634535"/>
              </p:ext>
            </p:extLst>
          </p:nvPr>
        </p:nvGraphicFramePr>
        <p:xfrm>
          <a:off x="3684588" y="5680075"/>
          <a:ext cx="511175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55" name="Rovnice" r:id="rId12" imgW="291960" imgH="228600" progId="Equation.3">
                  <p:embed/>
                </p:oleObj>
              </mc:Choice>
              <mc:Fallback>
                <p:oleObj name="Rovnice" r:id="rId12" imgW="291960" imgH="228600" progId="Equation.3">
                  <p:embed/>
                  <p:pic>
                    <p:nvPicPr>
                      <p:cNvPr id="0" name="Picture 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84588" y="5680075"/>
                        <a:ext cx="511175" cy="400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2">
                                <a:alpha val="50195"/>
                              </a:schemeClr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2378" name="Text Box 58"/>
          <p:cNvSpPr txBox="1">
            <a:spLocks noChangeArrowheads="1"/>
          </p:cNvSpPr>
          <p:nvPr/>
        </p:nvSpPr>
        <p:spPr bwMode="auto">
          <a:xfrm>
            <a:off x="4151218" y="5650865"/>
            <a:ext cx="12239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24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24 (cm)</a:t>
            </a:r>
            <a:endParaRPr lang="cs-CZ" sz="2400" baseline="-250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2379" name="Line 59"/>
          <p:cNvSpPr>
            <a:spLocks noChangeShapeType="1"/>
          </p:cNvSpPr>
          <p:nvPr/>
        </p:nvSpPr>
        <p:spPr bwMode="auto">
          <a:xfrm>
            <a:off x="4212431" y="6108065"/>
            <a:ext cx="1079500" cy="0"/>
          </a:xfrm>
          <a:prstGeom prst="line">
            <a:avLst/>
          </a:prstGeom>
          <a:noFill/>
          <a:ln w="38100" cmpd="thickThin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graphicFrame>
        <p:nvGraphicFramePr>
          <p:cNvPr id="2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6031936"/>
              </p:ext>
            </p:extLst>
          </p:nvPr>
        </p:nvGraphicFramePr>
        <p:xfrm>
          <a:off x="1387475" y="5457825"/>
          <a:ext cx="1135063" cy="839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56" name="Rovnice" r:id="rId14" imgW="583920" imgH="431640" progId="Equation.3">
                  <p:embed/>
                </p:oleObj>
              </mc:Choice>
              <mc:Fallback>
                <p:oleObj name="Rovnice" r:id="rId14" imgW="583920" imgH="431640" progId="Equation.3">
                  <p:embed/>
                  <p:pic>
                    <p:nvPicPr>
                      <p:cNvPr id="0" name="Picture 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7475" y="5457825"/>
                        <a:ext cx="1135063" cy="839788"/>
                      </a:xfrm>
                      <a:prstGeom prst="rect">
                        <a:avLst/>
                      </a:prstGeom>
                      <a:solidFill>
                        <a:schemeClr val="tx2">
                          <a:alpha val="50195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AutoShape 49"/>
          <p:cNvSpPr>
            <a:spLocks noChangeArrowheads="1"/>
          </p:cNvSpPr>
          <p:nvPr/>
        </p:nvSpPr>
        <p:spPr bwMode="auto">
          <a:xfrm>
            <a:off x="2770391" y="5735002"/>
            <a:ext cx="792163" cy="288925"/>
          </a:xfrm>
          <a:prstGeom prst="rightArrow">
            <a:avLst>
              <a:gd name="adj1" fmla="val 50000"/>
              <a:gd name="adj2" fmla="val 68544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31" name="AutoShape 44"/>
          <p:cNvSpPr>
            <a:spLocks noChangeArrowheads="1"/>
          </p:cNvSpPr>
          <p:nvPr/>
        </p:nvSpPr>
        <p:spPr bwMode="auto">
          <a:xfrm>
            <a:off x="6602413" y="4797425"/>
            <a:ext cx="865187" cy="1585913"/>
          </a:xfrm>
          <a:prstGeom prst="rtTriangle">
            <a:avLst/>
          </a:prstGeom>
          <a:solidFill>
            <a:schemeClr val="accent1">
              <a:alpha val="56862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32" name="Text Box 45"/>
          <p:cNvSpPr txBox="1">
            <a:spLocks noChangeArrowheads="1"/>
          </p:cNvSpPr>
          <p:nvPr/>
        </p:nvSpPr>
        <p:spPr bwMode="auto">
          <a:xfrm>
            <a:off x="6084887" y="5460047"/>
            <a:ext cx="5175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2400" i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cs-CZ" sz="2400" i="1" baseline="-250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endParaRPr lang="cs-CZ" sz="2400" b="1" baseline="-250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 Box 47"/>
          <p:cNvSpPr txBox="1">
            <a:spLocks noChangeArrowheads="1"/>
          </p:cNvSpPr>
          <p:nvPr/>
        </p:nvSpPr>
        <p:spPr bwMode="auto">
          <a:xfrm>
            <a:off x="6602413" y="6237312"/>
            <a:ext cx="86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24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cs-CZ" sz="2400" i="1" baseline="-25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cs-CZ" sz="2400" b="1" baseline="-250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 Box 48"/>
          <p:cNvSpPr txBox="1">
            <a:spLocks noChangeArrowheads="1"/>
          </p:cNvSpPr>
          <p:nvPr/>
        </p:nvSpPr>
        <p:spPr bwMode="auto">
          <a:xfrm>
            <a:off x="6890157" y="5893752"/>
            <a:ext cx="5032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24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</a:t>
            </a:r>
            <a:endParaRPr lang="cs-CZ" sz="2400" b="1" baseline="-250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3532029" y="3287990"/>
            <a:ext cx="2304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/>
              <a:t>Pyth.věta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2334" grpId="0"/>
      <p:bldP spid="312329" grpId="0"/>
      <p:bldP spid="312330" grpId="0"/>
      <p:bldP spid="312331" grpId="0" animBg="1"/>
      <p:bldP spid="312333" grpId="0"/>
      <p:bldP spid="312337" grpId="0"/>
      <p:bldP spid="312356" grpId="0"/>
      <p:bldP spid="312359" grpId="0" animBg="1"/>
      <p:bldP spid="312363" grpId="0" animBg="1"/>
      <p:bldP spid="312364" grpId="0" animBg="1"/>
      <p:bldP spid="312365" grpId="0"/>
      <p:bldP spid="312366" grpId="0"/>
      <p:bldP spid="312367" grpId="0"/>
      <p:bldP spid="312368" grpId="0"/>
      <p:bldP spid="312369" grpId="0" animBg="1"/>
      <p:bldP spid="312371" grpId="0"/>
      <p:bldP spid="312378" grpId="0"/>
      <p:bldP spid="312379" grpId="0" animBg="1"/>
      <p:bldP spid="30" grpId="0" animBg="1"/>
      <p:bldP spid="31" grpId="0" animBg="1"/>
      <p:bldP spid="32" grpId="0"/>
      <p:bldP spid="33" grpId="0"/>
      <p:bldP spid="34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083" name="Rectangle 3"/>
          <p:cNvSpPr>
            <a:spLocks noChangeArrowheads="1"/>
          </p:cNvSpPr>
          <p:nvPr/>
        </p:nvSpPr>
        <p:spPr bwMode="auto">
          <a:xfrm>
            <a:off x="757238" y="3214686"/>
            <a:ext cx="8386762" cy="137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Ins="0" anchor="ctr">
            <a:spAutoFit/>
          </a:bodyPr>
          <a:lstStyle/>
          <a:p>
            <a:pPr marL="342900" indent="-342900">
              <a:spcBef>
                <a:spcPct val="10000"/>
              </a:spcBef>
              <a:tabLst>
                <a:tab pos="396875" algn="l"/>
              </a:tabLst>
            </a:pPr>
            <a:r>
              <a:rPr lang="cs-CZ" sz="2800" dirty="0">
                <a:solidFill>
                  <a:schemeClr val="bg2"/>
                </a:solidFill>
                <a:latin typeface="Times New Roman" pitchFamily="18" charset="0"/>
              </a:rPr>
              <a:t>Př. </a:t>
            </a:r>
            <a:r>
              <a:rPr lang="cs-CZ" sz="2800" dirty="0" smtClean="0">
                <a:solidFill>
                  <a:schemeClr val="bg2"/>
                </a:solidFill>
                <a:latin typeface="Times New Roman" pitchFamily="18" charset="0"/>
              </a:rPr>
              <a:t>2: </a:t>
            </a:r>
            <a:r>
              <a:rPr lang="cs-CZ" sz="2800" dirty="0">
                <a:latin typeface="Times New Roman" pitchFamily="18" charset="0"/>
              </a:rPr>
              <a:t>Pravidelný komolý čtyřboký jehlan má objem </a:t>
            </a:r>
            <a:br>
              <a:rPr lang="cs-CZ" sz="2800" dirty="0">
                <a:latin typeface="Times New Roman" pitchFamily="18" charset="0"/>
              </a:rPr>
            </a:br>
            <a:r>
              <a:rPr lang="cs-CZ" sz="2800" dirty="0">
                <a:latin typeface="Times New Roman" pitchFamily="18" charset="0"/>
              </a:rPr>
              <a:t>      1510 cm</a:t>
            </a:r>
            <a:r>
              <a:rPr lang="cs-CZ" sz="2800" baseline="30000" dirty="0">
                <a:latin typeface="Times New Roman" pitchFamily="18" charset="0"/>
              </a:rPr>
              <a:t>3</a:t>
            </a:r>
            <a:r>
              <a:rPr lang="cs-CZ" sz="2800" dirty="0">
                <a:latin typeface="Times New Roman" pitchFamily="18" charset="0"/>
              </a:rPr>
              <a:t>, podstavné hrany délky 18 cm a 10 cm. </a:t>
            </a:r>
            <a:br>
              <a:rPr lang="cs-CZ" sz="2800" dirty="0">
                <a:latin typeface="Times New Roman" pitchFamily="18" charset="0"/>
              </a:rPr>
            </a:br>
            <a:r>
              <a:rPr lang="cs-CZ" sz="2800" dirty="0">
                <a:latin typeface="Times New Roman" pitchFamily="18" charset="0"/>
              </a:rPr>
              <a:t>      Určete jeho povrch. </a:t>
            </a:r>
          </a:p>
        </p:txBody>
      </p:sp>
      <p:sp>
        <p:nvSpPr>
          <p:cNvPr id="16388" name="Text Box 6"/>
          <p:cNvSpPr txBox="1">
            <a:spLocks noChangeArrowheads="1"/>
          </p:cNvSpPr>
          <p:nvPr/>
        </p:nvSpPr>
        <p:spPr bwMode="auto">
          <a:xfrm>
            <a:off x="684213" y="506413"/>
            <a:ext cx="8280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sz="4400" i="1">
                <a:solidFill>
                  <a:schemeClr val="accent1"/>
                </a:solidFill>
              </a:rPr>
              <a:t>Cvičení</a:t>
            </a:r>
          </a:p>
        </p:txBody>
      </p:sp>
      <p:sp>
        <p:nvSpPr>
          <p:cNvPr id="302093" name="Rectangle 13"/>
          <p:cNvSpPr>
            <a:spLocks noChangeArrowheads="1"/>
          </p:cNvSpPr>
          <p:nvPr/>
        </p:nvSpPr>
        <p:spPr bwMode="auto">
          <a:xfrm>
            <a:off x="714348" y="1571612"/>
            <a:ext cx="8280400" cy="137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Ins="0" anchor="ctr">
            <a:spAutoFit/>
          </a:bodyPr>
          <a:lstStyle/>
          <a:p>
            <a:pPr>
              <a:spcBef>
                <a:spcPct val="10000"/>
              </a:spcBef>
              <a:tabLst>
                <a:tab pos="396875" algn="l"/>
              </a:tabLst>
            </a:pPr>
            <a:r>
              <a:rPr lang="cs-CZ" sz="2800">
                <a:solidFill>
                  <a:schemeClr val="bg2"/>
                </a:solidFill>
                <a:latin typeface="Times New Roman" pitchFamily="18" charset="0"/>
              </a:rPr>
              <a:t>Př. 1:</a:t>
            </a:r>
            <a:r>
              <a:rPr lang="cs-CZ" sz="2800">
                <a:latin typeface="Times New Roman" pitchFamily="18" charset="0"/>
              </a:rPr>
              <a:t> </a:t>
            </a:r>
            <a:r>
              <a:rPr lang="cs-CZ" sz="2800">
                <a:latin typeface="Times New Roman" pitchFamily="18" charset="0"/>
                <a:sym typeface="Symbol" pitchFamily="18" charset="2"/>
              </a:rPr>
              <a:t>Vypočítejte obsah pláště pravidelného čtyřbokého </a:t>
            </a:r>
            <a:br>
              <a:rPr lang="cs-CZ" sz="2800">
                <a:latin typeface="Times New Roman" pitchFamily="18" charset="0"/>
                <a:sym typeface="Symbol" pitchFamily="18" charset="2"/>
              </a:rPr>
            </a:br>
            <a:r>
              <a:rPr lang="cs-CZ" sz="2800">
                <a:latin typeface="Times New Roman" pitchFamily="18" charset="0"/>
                <a:sym typeface="Symbol" pitchFamily="18" charset="2"/>
              </a:rPr>
              <a:t>          komol. jehlanu, je-li hrana dolní podstavy 48 cm, </a:t>
            </a:r>
            <a:br>
              <a:rPr lang="cs-CZ" sz="2800">
                <a:latin typeface="Times New Roman" pitchFamily="18" charset="0"/>
                <a:sym typeface="Symbol" pitchFamily="18" charset="2"/>
              </a:rPr>
            </a:br>
            <a:r>
              <a:rPr lang="cs-CZ" sz="2800">
                <a:latin typeface="Times New Roman" pitchFamily="18" charset="0"/>
                <a:sym typeface="Symbol" pitchFamily="18" charset="2"/>
              </a:rPr>
              <a:t>          hrana horní podstavy 30 cm a výška je 24 cm.</a:t>
            </a:r>
          </a:p>
        </p:txBody>
      </p:sp>
      <p:sp>
        <p:nvSpPr>
          <p:cNvPr id="302094" name="Text Box 14"/>
          <p:cNvSpPr txBox="1">
            <a:spLocks noChangeArrowheads="1"/>
          </p:cNvSpPr>
          <p:nvPr/>
        </p:nvSpPr>
        <p:spPr bwMode="auto">
          <a:xfrm>
            <a:off x="6858016" y="2857496"/>
            <a:ext cx="20875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cs-CZ" sz="2400" i="1" dirty="0">
                <a:solidFill>
                  <a:schemeClr val="bg2"/>
                </a:solidFill>
                <a:latin typeface="Times New Roman" pitchFamily="18" charset="0"/>
              </a:rPr>
              <a:t>3998,28 cm</a:t>
            </a:r>
            <a:r>
              <a:rPr lang="cs-CZ" sz="2400" i="1" baseline="30000" dirty="0">
                <a:solidFill>
                  <a:schemeClr val="bg2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302097" name="Text Box 17"/>
          <p:cNvSpPr txBox="1">
            <a:spLocks noChangeArrowheads="1"/>
          </p:cNvSpPr>
          <p:nvPr/>
        </p:nvSpPr>
        <p:spPr bwMode="auto">
          <a:xfrm>
            <a:off x="6500826" y="4000504"/>
            <a:ext cx="20875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cs-CZ" sz="2400" i="1" dirty="0">
                <a:solidFill>
                  <a:schemeClr val="bg2"/>
                </a:solidFill>
                <a:latin typeface="Times New Roman" pitchFamily="18" charset="0"/>
              </a:rPr>
              <a:t>900 cm</a:t>
            </a:r>
            <a:r>
              <a:rPr lang="cs-CZ" sz="2400" i="1" baseline="30000" dirty="0">
                <a:solidFill>
                  <a:schemeClr val="bg2"/>
                </a:solidFill>
                <a:latin typeface="Times New Roman" pitchFamily="18" charset="0"/>
              </a:rPr>
              <a:t>2</a:t>
            </a:r>
          </a:p>
        </p:txBody>
      </p:sp>
      <p:pic>
        <p:nvPicPr>
          <p:cNvPr id="16393" name="Picture 1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260350"/>
            <a:ext cx="1296988" cy="1033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792163" y="4500570"/>
            <a:ext cx="8351837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Ins="0" anchor="ctr">
            <a:spAutoFit/>
          </a:bodyPr>
          <a:lstStyle/>
          <a:p>
            <a:pPr>
              <a:spcBef>
                <a:spcPct val="10000"/>
              </a:spcBef>
              <a:tabLst>
                <a:tab pos="396875" algn="l"/>
              </a:tabLst>
            </a:pPr>
            <a:r>
              <a:rPr lang="cs-CZ" sz="2800" dirty="0">
                <a:solidFill>
                  <a:schemeClr val="bg2"/>
                </a:solidFill>
                <a:latin typeface="Times New Roman" pitchFamily="18" charset="0"/>
              </a:rPr>
              <a:t>Př. </a:t>
            </a:r>
            <a:r>
              <a:rPr lang="cs-CZ" sz="2800" dirty="0" smtClean="0">
                <a:solidFill>
                  <a:schemeClr val="bg2"/>
                </a:solidFill>
                <a:latin typeface="Times New Roman" pitchFamily="18" charset="0"/>
              </a:rPr>
              <a:t>3:</a:t>
            </a:r>
            <a:r>
              <a:rPr lang="cs-CZ" sz="2800" dirty="0" smtClean="0">
                <a:latin typeface="Times New Roman" pitchFamily="18" charset="0"/>
              </a:rPr>
              <a:t> </a:t>
            </a:r>
            <a:r>
              <a:rPr lang="cs-CZ" sz="2800" dirty="0">
                <a:latin typeface="Times New Roman" pitchFamily="18" charset="0"/>
                <a:sym typeface="Symbol" pitchFamily="18" charset="2"/>
              </a:rPr>
              <a:t>Jímka má tvar </a:t>
            </a:r>
            <a:r>
              <a:rPr lang="cs-CZ" sz="2800" dirty="0" err="1">
                <a:latin typeface="Times New Roman" pitchFamily="18" charset="0"/>
                <a:sym typeface="Symbol" pitchFamily="18" charset="2"/>
              </a:rPr>
              <a:t>pravid</a:t>
            </a:r>
            <a:r>
              <a:rPr lang="cs-CZ" sz="2800" dirty="0">
                <a:latin typeface="Times New Roman" pitchFamily="18" charset="0"/>
                <a:sym typeface="Symbol" pitchFamily="18" charset="2"/>
              </a:rPr>
              <a:t>. čtyřbokého komol. jehlanu. </a:t>
            </a:r>
            <a:br>
              <a:rPr lang="cs-CZ" sz="2800" dirty="0">
                <a:latin typeface="Times New Roman" pitchFamily="18" charset="0"/>
                <a:sym typeface="Symbol" pitchFamily="18" charset="2"/>
              </a:rPr>
            </a:br>
            <a:r>
              <a:rPr lang="cs-CZ" sz="2800" dirty="0">
                <a:latin typeface="Times New Roman" pitchFamily="18" charset="0"/>
                <a:sym typeface="Symbol" pitchFamily="18" charset="2"/>
              </a:rPr>
              <a:t>          Horní podstava má stranu délky 5 m, dolní </a:t>
            </a:r>
            <a:r>
              <a:rPr lang="cs-CZ" sz="2800" dirty="0" err="1">
                <a:latin typeface="Times New Roman" pitchFamily="18" charset="0"/>
                <a:sym typeface="Symbol" pitchFamily="18" charset="2"/>
              </a:rPr>
              <a:t>podsta</a:t>
            </a:r>
            <a:r>
              <a:rPr lang="cs-CZ" sz="2800" dirty="0">
                <a:latin typeface="Times New Roman" pitchFamily="18" charset="0"/>
                <a:sym typeface="Symbol" pitchFamily="18" charset="2"/>
              </a:rPr>
              <a:t>-</a:t>
            </a:r>
            <a:br>
              <a:rPr lang="cs-CZ" sz="2800" dirty="0">
                <a:latin typeface="Times New Roman" pitchFamily="18" charset="0"/>
                <a:sym typeface="Symbol" pitchFamily="18" charset="2"/>
              </a:rPr>
            </a:br>
            <a:r>
              <a:rPr lang="cs-CZ" sz="2800" dirty="0">
                <a:latin typeface="Times New Roman" pitchFamily="18" charset="0"/>
                <a:sym typeface="Symbol" pitchFamily="18" charset="2"/>
              </a:rPr>
              <a:t>          </a:t>
            </a:r>
            <a:r>
              <a:rPr lang="cs-CZ" sz="2800" dirty="0" err="1">
                <a:latin typeface="Times New Roman" pitchFamily="18" charset="0"/>
                <a:sym typeface="Symbol" pitchFamily="18" charset="2"/>
              </a:rPr>
              <a:t>va</a:t>
            </a:r>
            <a:r>
              <a:rPr lang="cs-CZ" sz="2800" dirty="0">
                <a:latin typeface="Times New Roman" pitchFamily="18" charset="0"/>
                <a:sym typeface="Symbol" pitchFamily="18" charset="2"/>
              </a:rPr>
              <a:t> délku 3,6 m a odchylka bočních stěn a roviny </a:t>
            </a:r>
            <a:br>
              <a:rPr lang="cs-CZ" sz="2800" dirty="0">
                <a:latin typeface="Times New Roman" pitchFamily="18" charset="0"/>
                <a:sym typeface="Symbol" pitchFamily="18" charset="2"/>
              </a:rPr>
            </a:br>
            <a:r>
              <a:rPr lang="cs-CZ" sz="2800" dirty="0">
                <a:latin typeface="Times New Roman" pitchFamily="18" charset="0"/>
                <a:sym typeface="Symbol" pitchFamily="18" charset="2"/>
              </a:rPr>
              <a:t>          </a:t>
            </a:r>
            <a:r>
              <a:rPr lang="cs-CZ" sz="2800" dirty="0" smtClean="0">
                <a:latin typeface="Times New Roman" pitchFamily="18" charset="0"/>
                <a:sym typeface="Symbol" pitchFamily="18" charset="2"/>
              </a:rPr>
              <a:t>horní podstavy </a:t>
            </a:r>
            <a:r>
              <a:rPr lang="cs-CZ" sz="2800" dirty="0">
                <a:latin typeface="Times New Roman" pitchFamily="18" charset="0"/>
                <a:sym typeface="Symbol" pitchFamily="18" charset="2"/>
              </a:rPr>
              <a:t>je 75. Jakou má jímka hloubku?</a:t>
            </a: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7215206" y="6143644"/>
            <a:ext cx="16557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cs-CZ" sz="2400" i="1" dirty="0">
                <a:solidFill>
                  <a:schemeClr val="bg2"/>
                </a:solidFill>
                <a:latin typeface="Times New Roman" pitchFamily="18" charset="0"/>
              </a:rPr>
              <a:t>asi 2,6 m</a:t>
            </a:r>
            <a:endParaRPr lang="cs-CZ" sz="2400" i="1" baseline="30000" dirty="0">
              <a:solidFill>
                <a:schemeClr val="bg2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2083" grpId="0" build="p"/>
      <p:bldP spid="302093" grpId="0" build="p"/>
      <p:bldP spid="302094" grpId="0"/>
      <p:bldP spid="302097" grpId="0"/>
      <p:bldP spid="10" grpId="0" build="p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4" name="Rectangle 2"/>
          <p:cNvSpPr>
            <a:spLocks noChangeArrowheads="1"/>
          </p:cNvSpPr>
          <p:nvPr/>
        </p:nvSpPr>
        <p:spPr bwMode="auto">
          <a:xfrm>
            <a:off x="571472" y="2857496"/>
            <a:ext cx="8386762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Ins="0" anchor="ctr">
            <a:spAutoFit/>
          </a:bodyPr>
          <a:lstStyle/>
          <a:p>
            <a:pPr marL="342900" indent="-342900">
              <a:spcBef>
                <a:spcPct val="10000"/>
              </a:spcBef>
              <a:tabLst>
                <a:tab pos="396875" algn="l"/>
              </a:tabLst>
            </a:pPr>
            <a:r>
              <a:rPr lang="cs-CZ" sz="2800" dirty="0">
                <a:solidFill>
                  <a:schemeClr val="bg2"/>
                </a:solidFill>
                <a:latin typeface="Times New Roman" pitchFamily="18" charset="0"/>
              </a:rPr>
              <a:t>Př. 5</a:t>
            </a:r>
            <a:r>
              <a:rPr lang="cs-CZ" sz="2800" dirty="0" smtClean="0">
                <a:solidFill>
                  <a:schemeClr val="bg2"/>
                </a:solidFill>
                <a:latin typeface="Times New Roman" pitchFamily="18" charset="0"/>
              </a:rPr>
              <a:t>: </a:t>
            </a:r>
            <a:r>
              <a:rPr lang="cs-CZ" sz="2800" dirty="0">
                <a:latin typeface="Times New Roman" pitchFamily="18" charset="0"/>
              </a:rPr>
              <a:t>Komín tvaru dutého </a:t>
            </a:r>
            <a:r>
              <a:rPr lang="cs-CZ" sz="2800" dirty="0" err="1">
                <a:latin typeface="Times New Roman" pitchFamily="18" charset="0"/>
              </a:rPr>
              <a:t>rotač</a:t>
            </a:r>
            <a:r>
              <a:rPr lang="cs-CZ" sz="2800" dirty="0">
                <a:latin typeface="Times New Roman" pitchFamily="18" charset="0"/>
              </a:rPr>
              <a:t>. komol. kužele má výšku </a:t>
            </a:r>
            <a:br>
              <a:rPr lang="cs-CZ" sz="2800" dirty="0">
                <a:latin typeface="Times New Roman" pitchFamily="18" charset="0"/>
              </a:rPr>
            </a:br>
            <a:r>
              <a:rPr lang="cs-CZ" sz="2800" dirty="0">
                <a:latin typeface="Times New Roman" pitchFamily="18" charset="0"/>
              </a:rPr>
              <a:t>      32 m, dolní průměry 3,2 m a 2 m, horní průměry </a:t>
            </a:r>
            <a:br>
              <a:rPr lang="cs-CZ" sz="2800" dirty="0">
                <a:latin typeface="Times New Roman" pitchFamily="18" charset="0"/>
              </a:rPr>
            </a:br>
            <a:r>
              <a:rPr lang="cs-CZ" sz="2800" dirty="0">
                <a:latin typeface="Times New Roman" pitchFamily="18" charset="0"/>
              </a:rPr>
              <a:t>      1,7 m a 1,2 m. Jaká je jeho hmotnost, je-li hustota </a:t>
            </a:r>
            <a:br>
              <a:rPr lang="cs-CZ" sz="2800" dirty="0">
                <a:latin typeface="Times New Roman" pitchFamily="18" charset="0"/>
              </a:rPr>
            </a:br>
            <a:r>
              <a:rPr lang="cs-CZ" sz="2800" dirty="0">
                <a:latin typeface="Times New Roman" pitchFamily="18" charset="0"/>
              </a:rPr>
              <a:t>      zdiva 1600 kg/m</a:t>
            </a:r>
            <a:r>
              <a:rPr lang="cs-CZ" sz="2800" baseline="30000" dirty="0">
                <a:latin typeface="Times New Roman" pitchFamily="18" charset="0"/>
              </a:rPr>
              <a:t>3</a:t>
            </a:r>
            <a:r>
              <a:rPr lang="cs-CZ" sz="2800" dirty="0">
                <a:latin typeface="Times New Roman" pitchFamily="18" charset="0"/>
              </a:rPr>
              <a:t>? </a:t>
            </a:r>
          </a:p>
        </p:txBody>
      </p:sp>
      <p:sp>
        <p:nvSpPr>
          <p:cNvPr id="310275" name="Rectangle 3"/>
          <p:cNvSpPr>
            <a:spLocks noChangeArrowheads="1"/>
          </p:cNvSpPr>
          <p:nvPr/>
        </p:nvSpPr>
        <p:spPr bwMode="auto">
          <a:xfrm>
            <a:off x="642910" y="1571612"/>
            <a:ext cx="82804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Ins="0" anchor="ctr">
            <a:spAutoFit/>
          </a:bodyPr>
          <a:lstStyle/>
          <a:p>
            <a:pPr>
              <a:spcBef>
                <a:spcPct val="10000"/>
              </a:spcBef>
              <a:tabLst>
                <a:tab pos="396875" algn="l"/>
              </a:tabLst>
            </a:pPr>
            <a:r>
              <a:rPr lang="cs-CZ" sz="2800" dirty="0">
                <a:solidFill>
                  <a:schemeClr val="bg2"/>
                </a:solidFill>
                <a:latin typeface="Times New Roman" pitchFamily="18" charset="0"/>
              </a:rPr>
              <a:t>Př. </a:t>
            </a:r>
            <a:r>
              <a:rPr lang="cs-CZ" sz="2800" dirty="0" smtClean="0">
                <a:solidFill>
                  <a:schemeClr val="bg2"/>
                </a:solidFill>
                <a:latin typeface="Times New Roman" pitchFamily="18" charset="0"/>
              </a:rPr>
              <a:t>4:</a:t>
            </a:r>
            <a:r>
              <a:rPr lang="cs-CZ" sz="2800" dirty="0" smtClean="0">
                <a:latin typeface="Times New Roman" pitchFamily="18" charset="0"/>
              </a:rPr>
              <a:t> </a:t>
            </a:r>
            <a:r>
              <a:rPr lang="cs-CZ" sz="2800" dirty="0">
                <a:latin typeface="Times New Roman" pitchFamily="18" charset="0"/>
              </a:rPr>
              <a:t>Určete poloměry podstav komolého </a:t>
            </a:r>
            <a:r>
              <a:rPr lang="cs-CZ" sz="2800" dirty="0" err="1">
                <a:latin typeface="Times New Roman" pitchFamily="18" charset="0"/>
              </a:rPr>
              <a:t>rotač</a:t>
            </a:r>
            <a:r>
              <a:rPr lang="cs-CZ" sz="2800" dirty="0">
                <a:latin typeface="Times New Roman" pitchFamily="18" charset="0"/>
              </a:rPr>
              <a:t>. kužele, </a:t>
            </a:r>
            <a:br>
              <a:rPr lang="cs-CZ" sz="2800" dirty="0">
                <a:latin typeface="Times New Roman" pitchFamily="18" charset="0"/>
              </a:rPr>
            </a:br>
            <a:r>
              <a:rPr lang="cs-CZ" sz="2800" dirty="0">
                <a:latin typeface="Times New Roman" pitchFamily="18" charset="0"/>
              </a:rPr>
              <a:t>          je-li dán jeho objem 1504 m</a:t>
            </a:r>
            <a:r>
              <a:rPr lang="cs-CZ" sz="2800" baseline="30000" dirty="0">
                <a:latin typeface="Times New Roman" pitchFamily="18" charset="0"/>
              </a:rPr>
              <a:t>3</a:t>
            </a:r>
            <a:r>
              <a:rPr lang="cs-CZ" sz="2800" dirty="0">
                <a:latin typeface="Times New Roman" pitchFamily="18" charset="0"/>
              </a:rPr>
              <a:t>, výška 12 m a poměr </a:t>
            </a:r>
            <a:br>
              <a:rPr lang="cs-CZ" sz="2800" dirty="0">
                <a:latin typeface="Times New Roman" pitchFamily="18" charset="0"/>
              </a:rPr>
            </a:br>
            <a:r>
              <a:rPr lang="cs-CZ" sz="2800" dirty="0">
                <a:latin typeface="Times New Roman" pitchFamily="18" charset="0"/>
              </a:rPr>
              <a:t>          poloměrů podstav 5:2.</a:t>
            </a: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684213" y="506413"/>
            <a:ext cx="8280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sz="4400" i="1">
                <a:solidFill>
                  <a:schemeClr val="accent1"/>
                </a:solidFill>
              </a:rPr>
              <a:t>Cvičení</a:t>
            </a:r>
          </a:p>
        </p:txBody>
      </p:sp>
      <p:sp>
        <p:nvSpPr>
          <p:cNvPr id="310279" name="Text Box 7"/>
          <p:cNvSpPr txBox="1">
            <a:spLocks noChangeArrowheads="1"/>
          </p:cNvSpPr>
          <p:nvPr/>
        </p:nvSpPr>
        <p:spPr bwMode="auto">
          <a:xfrm>
            <a:off x="6572264" y="2428868"/>
            <a:ext cx="22320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cs-CZ" sz="2400" i="1" dirty="0">
                <a:solidFill>
                  <a:schemeClr val="bg2"/>
                </a:solidFill>
                <a:latin typeface="Times New Roman" pitchFamily="18" charset="0"/>
              </a:rPr>
              <a:t>8,75 m; 3,5 m</a:t>
            </a:r>
            <a:endParaRPr lang="cs-CZ" sz="2400" i="1" baseline="30000" dirty="0">
              <a:solidFill>
                <a:schemeClr val="bg2"/>
              </a:solidFill>
              <a:latin typeface="Times New Roman" pitchFamily="18" charset="0"/>
            </a:endParaRPr>
          </a:p>
        </p:txBody>
      </p:sp>
      <p:sp>
        <p:nvSpPr>
          <p:cNvPr id="310280" name="Text Box 8"/>
          <p:cNvSpPr txBox="1">
            <a:spLocks noChangeArrowheads="1"/>
          </p:cNvSpPr>
          <p:nvPr/>
        </p:nvSpPr>
        <p:spPr bwMode="auto">
          <a:xfrm>
            <a:off x="7072330" y="4214818"/>
            <a:ext cx="16557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cs-CZ" sz="2400" i="1" dirty="0">
                <a:solidFill>
                  <a:schemeClr val="bg2"/>
                </a:solidFill>
                <a:latin typeface="Times New Roman" pitchFamily="18" charset="0"/>
              </a:rPr>
              <a:t>asi 143,8 t</a:t>
            </a:r>
          </a:p>
        </p:txBody>
      </p:sp>
      <p:pic>
        <p:nvPicPr>
          <p:cNvPr id="17417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260350"/>
            <a:ext cx="1296988" cy="1033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642910" y="4500570"/>
            <a:ext cx="8280400" cy="222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Ins="0" anchor="ctr">
            <a:spAutoFit/>
          </a:bodyPr>
          <a:lstStyle/>
          <a:p>
            <a:pPr>
              <a:spcBef>
                <a:spcPct val="10000"/>
              </a:spcBef>
              <a:tabLst>
                <a:tab pos="396875" algn="l"/>
              </a:tabLst>
            </a:pPr>
            <a:r>
              <a:rPr lang="cs-CZ" sz="2800" dirty="0">
                <a:solidFill>
                  <a:schemeClr val="bg2"/>
                </a:solidFill>
                <a:latin typeface="Times New Roman" pitchFamily="18" charset="0"/>
              </a:rPr>
              <a:t>Př. </a:t>
            </a:r>
            <a:r>
              <a:rPr lang="cs-CZ" sz="2800" dirty="0" smtClean="0">
                <a:solidFill>
                  <a:schemeClr val="bg2"/>
                </a:solidFill>
                <a:latin typeface="Times New Roman" pitchFamily="18" charset="0"/>
              </a:rPr>
              <a:t>6:</a:t>
            </a:r>
            <a:r>
              <a:rPr lang="cs-CZ" sz="2800" dirty="0" smtClean="0">
                <a:latin typeface="Times New Roman" pitchFamily="18" charset="0"/>
              </a:rPr>
              <a:t> </a:t>
            </a:r>
            <a:r>
              <a:rPr lang="cs-CZ" sz="2800" dirty="0">
                <a:latin typeface="Times New Roman" pitchFamily="18" charset="0"/>
                <a:sym typeface="Symbol" pitchFamily="18" charset="2"/>
              </a:rPr>
              <a:t>Vědro na vodu je z plechu, má tvar komol. </a:t>
            </a:r>
            <a:r>
              <a:rPr lang="cs-CZ" sz="2800" dirty="0" err="1">
                <a:latin typeface="Times New Roman" pitchFamily="18" charset="0"/>
                <a:sym typeface="Symbol" pitchFamily="18" charset="2"/>
              </a:rPr>
              <a:t>rotač</a:t>
            </a:r>
            <a:r>
              <a:rPr lang="cs-CZ" sz="2800" dirty="0">
                <a:latin typeface="Times New Roman" pitchFamily="18" charset="0"/>
                <a:sym typeface="Symbol" pitchFamily="18" charset="2"/>
              </a:rPr>
              <a:t>. </a:t>
            </a:r>
            <a:br>
              <a:rPr lang="cs-CZ" sz="2800" dirty="0">
                <a:latin typeface="Times New Roman" pitchFamily="18" charset="0"/>
                <a:sym typeface="Symbol" pitchFamily="18" charset="2"/>
              </a:rPr>
            </a:br>
            <a:r>
              <a:rPr lang="cs-CZ" sz="2800" dirty="0">
                <a:latin typeface="Times New Roman" pitchFamily="18" charset="0"/>
                <a:sym typeface="Symbol" pitchFamily="18" charset="2"/>
              </a:rPr>
              <a:t>          kužele a nemá víko. Průměr dna je 24 cm, průměr </a:t>
            </a:r>
            <a:br>
              <a:rPr lang="cs-CZ" sz="2800" dirty="0">
                <a:latin typeface="Times New Roman" pitchFamily="18" charset="0"/>
                <a:sym typeface="Symbol" pitchFamily="18" charset="2"/>
              </a:rPr>
            </a:br>
            <a:r>
              <a:rPr lang="cs-CZ" sz="2800" dirty="0">
                <a:latin typeface="Times New Roman" pitchFamily="18" charset="0"/>
                <a:sym typeface="Symbol" pitchFamily="18" charset="2"/>
              </a:rPr>
              <a:t>          </a:t>
            </a:r>
            <a:r>
              <a:rPr lang="cs-CZ" sz="2800" dirty="0" smtClean="0">
                <a:latin typeface="Times New Roman" pitchFamily="18" charset="0"/>
                <a:sym typeface="Symbol" pitchFamily="18" charset="2"/>
              </a:rPr>
              <a:t>u okraje </a:t>
            </a:r>
            <a:r>
              <a:rPr lang="cs-CZ" sz="2800" dirty="0">
                <a:latin typeface="Times New Roman" pitchFamily="18" charset="0"/>
                <a:sym typeface="Symbol" pitchFamily="18" charset="2"/>
              </a:rPr>
              <a:t>32 cm, strana má délku 30 cm. Kolik váží </a:t>
            </a:r>
            <a:br>
              <a:rPr lang="cs-CZ" sz="2800" dirty="0">
                <a:latin typeface="Times New Roman" pitchFamily="18" charset="0"/>
                <a:sym typeface="Symbol" pitchFamily="18" charset="2"/>
              </a:rPr>
            </a:br>
            <a:r>
              <a:rPr lang="cs-CZ" sz="2800" dirty="0">
                <a:latin typeface="Times New Roman" pitchFamily="18" charset="0"/>
                <a:sym typeface="Symbol" pitchFamily="18" charset="2"/>
              </a:rPr>
              <a:t>          vědro, jestliže 1 m</a:t>
            </a:r>
            <a:r>
              <a:rPr lang="cs-CZ" sz="2800" baseline="30000" dirty="0">
                <a:latin typeface="Times New Roman" pitchFamily="18" charset="0"/>
                <a:sym typeface="Symbol" pitchFamily="18" charset="2"/>
              </a:rPr>
              <a:t>2</a:t>
            </a:r>
            <a:r>
              <a:rPr lang="cs-CZ" sz="2800" dirty="0">
                <a:latin typeface="Times New Roman" pitchFamily="18" charset="0"/>
                <a:sym typeface="Symbol" pitchFamily="18" charset="2"/>
              </a:rPr>
              <a:t> plechu váží 10,5 kg? Kolik </a:t>
            </a:r>
            <a:br>
              <a:rPr lang="cs-CZ" sz="2800" dirty="0">
                <a:latin typeface="Times New Roman" pitchFamily="18" charset="0"/>
                <a:sym typeface="Symbol" pitchFamily="18" charset="2"/>
              </a:rPr>
            </a:br>
            <a:r>
              <a:rPr lang="cs-CZ" sz="2800" dirty="0">
                <a:latin typeface="Times New Roman" pitchFamily="18" charset="0"/>
                <a:sym typeface="Symbol" pitchFamily="18" charset="2"/>
              </a:rPr>
              <a:t>          litrů vody se do něj vejde?</a:t>
            </a: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6357950" y="6215082"/>
            <a:ext cx="25923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cs-CZ" sz="2400" i="1" dirty="0">
                <a:solidFill>
                  <a:schemeClr val="bg2"/>
                </a:solidFill>
                <a:latin typeface="Times New Roman" pitchFamily="18" charset="0"/>
              </a:rPr>
              <a:t>asi 3,25 kg; 18,4 l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0274" grpId="0" build="p"/>
      <p:bldP spid="310275" grpId="0" build="p"/>
      <p:bldP spid="310279" grpId="0"/>
      <p:bldP spid="310280" grpId="0"/>
      <p:bldP spid="10" grpId="0" build="p"/>
      <p:bldP spid="11" grpId="0"/>
    </p:bldLst>
  </p:timing>
</p:sld>
</file>

<file path=ppt/theme/theme1.xml><?xml version="1.0" encoding="utf-8"?>
<a:theme xmlns:a="http://schemas.openxmlformats.org/drawingml/2006/main" name="Šablona návrhu s příliš mnoha soubory">
  <a:themeElements>
    <a:clrScheme name="Šablona návrhu s příliš mnoha soubory 15">
      <a:dk1>
        <a:srgbClr val="000000"/>
      </a:dk1>
      <a:lt1>
        <a:srgbClr val="FFFFFF"/>
      </a:lt1>
      <a:dk2>
        <a:srgbClr val="1F497D"/>
      </a:dk2>
      <a:lt2>
        <a:srgbClr val="D78F8D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5A84D8"/>
      </a:hlink>
      <a:folHlink>
        <a:srgbClr val="800080"/>
      </a:folHlink>
    </a:clrScheme>
    <a:fontScheme name="Šablona návrhu s příliš mnoha soubory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Šablona návrhu s příliš mnoha soubor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Šablona návrhu s příliš mnoha soubor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Šablona návrhu s příliš mnoha soubor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Šablona návrhu s příliš mnoha soubor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Šablona návrhu s příliš mnoha soubor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Šablona návrhu s příliš mnoha soubor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Šablona návrhu s příliš mnoha soubor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Šablona návrhu s příliš mnoha soubor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Šablona návrhu s příliš mnoha soubor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Šablona návrhu s příliš mnoha soubor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Šablona návrhu s příliš mnoha soubor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Šablona návrhu s příliš mnoha soubor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Šablona návrhu s příliš mnoha soubory 13">
        <a:dk1>
          <a:srgbClr val="000000"/>
        </a:dk1>
        <a:lt1>
          <a:srgbClr val="FFFFFF"/>
        </a:lt1>
        <a:dk2>
          <a:srgbClr val="206241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Šablona návrhu s příliš mnoha soubory 14">
        <a:dk1>
          <a:srgbClr val="000000"/>
        </a:dk1>
        <a:lt1>
          <a:srgbClr val="FFFFFF"/>
        </a:lt1>
        <a:dk2>
          <a:srgbClr val="206241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81D00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Šablona návrhu s příliš mnoha soubory 15">
        <a:dk1>
          <a:srgbClr val="000000"/>
        </a:dk1>
        <a:lt1>
          <a:srgbClr val="FFFFFF"/>
        </a:lt1>
        <a:dk2>
          <a:srgbClr val="1F497D"/>
        </a:dk2>
        <a:lt2>
          <a:srgbClr val="D78F8D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5A84D8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Šablona návrhu s příliš mnoha soubory 16">
        <a:dk1>
          <a:srgbClr val="000000"/>
        </a:dk1>
        <a:lt1>
          <a:srgbClr val="FFFFFF"/>
        </a:lt1>
        <a:dk2>
          <a:srgbClr val="1F497D"/>
        </a:dk2>
        <a:lt2>
          <a:srgbClr val="D78F8D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1F497D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WritingDesignTemplate">
  <a:themeElements>
    <a:clrScheme name="WritingDesignTemplate 15">
      <a:dk1>
        <a:srgbClr val="000000"/>
      </a:dk1>
      <a:lt1>
        <a:srgbClr val="FFFFFF"/>
      </a:lt1>
      <a:dk2>
        <a:srgbClr val="1F497D"/>
      </a:dk2>
      <a:lt2>
        <a:srgbClr val="D78F8D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5A84D8"/>
      </a:hlink>
      <a:folHlink>
        <a:srgbClr val="800080"/>
      </a:folHlink>
    </a:clrScheme>
    <a:fontScheme name="WritingDesign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WritingDesign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ritingDesign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ritingDesign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ritingDesign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ritingDesign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ritingDesign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ritingDesign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ritingDesign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ritingDesign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ritingDesign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ritingDesign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ritingDesign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ritingDesignTemplate 13">
        <a:dk1>
          <a:srgbClr val="000000"/>
        </a:dk1>
        <a:lt1>
          <a:srgbClr val="FFFFFF"/>
        </a:lt1>
        <a:dk2>
          <a:srgbClr val="206241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ritingDesignTemplate 14">
        <a:dk1>
          <a:srgbClr val="000000"/>
        </a:dk1>
        <a:lt1>
          <a:srgbClr val="FFFFFF"/>
        </a:lt1>
        <a:dk2>
          <a:srgbClr val="206241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81D00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ritingDesignTemplate 15">
        <a:dk1>
          <a:srgbClr val="000000"/>
        </a:dk1>
        <a:lt1>
          <a:srgbClr val="FFFFFF"/>
        </a:lt1>
        <a:dk2>
          <a:srgbClr val="1F497D"/>
        </a:dk2>
        <a:lt2>
          <a:srgbClr val="D78F8D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5A84D8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ritingDesignTemplate 16">
        <a:dk1>
          <a:srgbClr val="000000"/>
        </a:dk1>
        <a:lt1>
          <a:srgbClr val="FFFFFF"/>
        </a:lt1>
        <a:dk2>
          <a:srgbClr val="1F497D"/>
        </a:dk2>
        <a:lt2>
          <a:srgbClr val="D78F8D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1F497D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Šablona návrhu s korintskými sloupy">
  <a:themeElements>
    <a:clrScheme name="Šablona návrhu s korintskými sloupy 15">
      <a:dk1>
        <a:srgbClr val="000000"/>
      </a:dk1>
      <a:lt1>
        <a:srgbClr val="FFFFFF"/>
      </a:lt1>
      <a:dk2>
        <a:srgbClr val="1F497D"/>
      </a:dk2>
      <a:lt2>
        <a:srgbClr val="D78F8D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5A84D8"/>
      </a:hlink>
      <a:folHlink>
        <a:srgbClr val="800080"/>
      </a:folHlink>
    </a:clrScheme>
    <a:fontScheme name="Šablona návrhu s korintskými sloupy">
      <a:majorFont>
        <a:latin typeface="Palatino Linotype"/>
        <a:ea typeface=""/>
        <a:cs typeface=""/>
      </a:majorFont>
      <a:minorFont>
        <a:latin typeface="Palatino Linotype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Šablona návrhu s korintskými sloup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Šablona návrhu s korintskými sloup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Šablona návrhu s korintskými sloup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Šablona návrhu s korintskými sloup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Šablona návrhu s korintskými sloup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Šablona návrhu s korintskými sloup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Šablona návrhu s korintskými sloup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Šablona návrhu s korintskými sloup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Šablona návrhu s korintskými sloup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Šablona návrhu s korintskými sloup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Šablona návrhu s korintskými sloup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Šablona návrhu s korintskými sloup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Šablona návrhu s korintskými sloupy 13">
        <a:dk1>
          <a:srgbClr val="000000"/>
        </a:dk1>
        <a:lt1>
          <a:srgbClr val="FFFFFF"/>
        </a:lt1>
        <a:dk2>
          <a:srgbClr val="206241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Šablona návrhu s korintskými sloupy 14">
        <a:dk1>
          <a:srgbClr val="000000"/>
        </a:dk1>
        <a:lt1>
          <a:srgbClr val="FFFFFF"/>
        </a:lt1>
        <a:dk2>
          <a:srgbClr val="206241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81D00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Šablona návrhu s korintskými sloupy 15">
        <a:dk1>
          <a:srgbClr val="000000"/>
        </a:dk1>
        <a:lt1>
          <a:srgbClr val="FFFFFF"/>
        </a:lt1>
        <a:dk2>
          <a:srgbClr val="1F497D"/>
        </a:dk2>
        <a:lt2>
          <a:srgbClr val="D78F8D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5A84D8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Šablona návrhu s korintskými sloupy 16">
        <a:dk1>
          <a:srgbClr val="000000"/>
        </a:dk1>
        <a:lt1>
          <a:srgbClr val="FFFFFF"/>
        </a:lt1>
        <a:dk2>
          <a:srgbClr val="1F497D"/>
        </a:dk2>
        <a:lt2>
          <a:srgbClr val="D78F8D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1F497D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Šablona návrhu Stoh knih">
  <a:themeElements>
    <a:clrScheme name="Šablona návrhu Stoh knih 15">
      <a:dk1>
        <a:srgbClr val="000000"/>
      </a:dk1>
      <a:lt1>
        <a:srgbClr val="FFFFFF"/>
      </a:lt1>
      <a:dk2>
        <a:srgbClr val="1F497D"/>
      </a:dk2>
      <a:lt2>
        <a:srgbClr val="D78F8D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5A84D8"/>
      </a:hlink>
      <a:folHlink>
        <a:srgbClr val="800080"/>
      </a:folHlink>
    </a:clrScheme>
    <a:fontScheme name="Šablona návrhu Stoh knih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Šablona návrhu Stoh kni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Šablona návrhu Stoh kni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Šablona návrhu Stoh kni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Šablona návrhu Stoh kni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Šablona návrhu Stoh kni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Šablona návrhu Stoh kni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Šablona návrhu Stoh kni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Šablona návrhu Stoh kni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Šablona návrhu Stoh kni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Šablona návrhu Stoh kni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Šablona návrhu Stoh kni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Šablona návrhu Stoh kni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Šablona návrhu Stoh knih 13">
        <a:dk1>
          <a:srgbClr val="000000"/>
        </a:dk1>
        <a:lt1>
          <a:srgbClr val="FFFFFF"/>
        </a:lt1>
        <a:dk2>
          <a:srgbClr val="206241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Šablona návrhu Stoh knih 14">
        <a:dk1>
          <a:srgbClr val="000000"/>
        </a:dk1>
        <a:lt1>
          <a:srgbClr val="FFFFFF"/>
        </a:lt1>
        <a:dk2>
          <a:srgbClr val="206241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81D00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Šablona návrhu Stoh knih 15">
        <a:dk1>
          <a:srgbClr val="000000"/>
        </a:dk1>
        <a:lt1>
          <a:srgbClr val="FFFFFF"/>
        </a:lt1>
        <a:dk2>
          <a:srgbClr val="1F497D"/>
        </a:dk2>
        <a:lt2>
          <a:srgbClr val="D78F8D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5A84D8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Šablona návrhu Stoh knih 16">
        <a:dk1>
          <a:srgbClr val="000000"/>
        </a:dk1>
        <a:lt1>
          <a:srgbClr val="FFFFFF"/>
        </a:lt1>
        <a:dk2>
          <a:srgbClr val="1F497D"/>
        </a:dk2>
        <a:lt2>
          <a:srgbClr val="D78F8D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1F497D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Vrstvy">
  <a:themeElements>
    <a:clrScheme name="">
      <a:dk1>
        <a:srgbClr val="000000"/>
      </a:dk1>
      <a:lt1>
        <a:srgbClr val="FFFFFF"/>
      </a:lt1>
      <a:dk2>
        <a:srgbClr val="008000"/>
      </a:dk2>
      <a:lt2>
        <a:srgbClr val="F69200"/>
      </a:lt2>
      <a:accent1>
        <a:srgbClr val="006600"/>
      </a:accent1>
      <a:accent2>
        <a:srgbClr val="A50021"/>
      </a:accent2>
      <a:accent3>
        <a:srgbClr val="FFFFFF"/>
      </a:accent3>
      <a:accent4>
        <a:srgbClr val="000000"/>
      </a:accent4>
      <a:accent5>
        <a:srgbClr val="AAB8AA"/>
      </a:accent5>
      <a:accent6>
        <a:srgbClr val="95001D"/>
      </a:accent6>
      <a:hlink>
        <a:srgbClr val="CC6600"/>
      </a:hlink>
      <a:folHlink>
        <a:srgbClr val="009900"/>
      </a:folHlink>
    </a:clrScheme>
    <a:fontScheme name="Vrstvy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rstvy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rstvy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rstvy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rstvy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rstvy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rstvy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rstvy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rstvy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rstvy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rstvy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rstvy 11">
        <a:dk1>
          <a:srgbClr val="000000"/>
        </a:dk1>
        <a:lt1>
          <a:srgbClr val="FFFFFF"/>
        </a:lt1>
        <a:dk2>
          <a:srgbClr val="206241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rstvy 12">
        <a:dk1>
          <a:srgbClr val="000000"/>
        </a:dk1>
        <a:lt1>
          <a:srgbClr val="FFFFFF"/>
        </a:lt1>
        <a:dk2>
          <a:srgbClr val="206241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81D00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rstvy 13">
        <a:dk1>
          <a:srgbClr val="000000"/>
        </a:dk1>
        <a:lt1>
          <a:srgbClr val="FFFFFF"/>
        </a:lt1>
        <a:dk2>
          <a:srgbClr val="1F497D"/>
        </a:dk2>
        <a:lt2>
          <a:srgbClr val="D78F8D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5A84D8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rstvy 14">
        <a:dk1>
          <a:srgbClr val="000000"/>
        </a:dk1>
        <a:lt1>
          <a:srgbClr val="FFFFFF"/>
        </a:lt1>
        <a:dk2>
          <a:srgbClr val="1F497D"/>
        </a:dk2>
        <a:lt2>
          <a:srgbClr val="D78F8D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1F497D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rstvy 15">
        <a:dk1>
          <a:srgbClr val="000000"/>
        </a:dk1>
        <a:lt1>
          <a:srgbClr val="FFFFFF"/>
        </a:lt1>
        <a:dk2>
          <a:srgbClr val="193B65"/>
        </a:dk2>
        <a:lt2>
          <a:srgbClr val="D78F8D"/>
        </a:lt2>
        <a:accent1>
          <a:srgbClr val="1F497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ABB1BF"/>
        </a:accent5>
        <a:accent6>
          <a:srgbClr val="AE4845"/>
        </a:accent6>
        <a:hlink>
          <a:srgbClr val="5A84D8"/>
        </a:hlink>
        <a:folHlink>
          <a:srgbClr val="CC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rstvy 16">
        <a:dk1>
          <a:srgbClr val="000000"/>
        </a:dk1>
        <a:lt1>
          <a:srgbClr val="FFFFFF"/>
        </a:lt1>
        <a:dk2>
          <a:srgbClr val="193B65"/>
        </a:dk2>
        <a:lt2>
          <a:srgbClr val="6FA0DB"/>
        </a:lt2>
        <a:accent1>
          <a:srgbClr val="1F497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ABB1BF"/>
        </a:accent5>
        <a:accent6>
          <a:srgbClr val="AE4845"/>
        </a:accent6>
        <a:hlink>
          <a:srgbClr val="5A84D8"/>
        </a:hlink>
        <a:folHlink>
          <a:srgbClr val="CC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2061</TotalTime>
  <Words>255</Words>
  <Application>Microsoft Office PowerPoint</Application>
  <PresentationFormat>Předvádění na obrazovce (4:3)</PresentationFormat>
  <Paragraphs>57</Paragraphs>
  <Slides>9</Slides>
  <Notes>0</Notes>
  <HiddenSlides>0</HiddenSlides>
  <MMClips>0</MMClips>
  <ScaleCrop>false</ScaleCrop>
  <HeadingPairs>
    <vt:vector size="6" baseType="variant">
      <vt:variant>
        <vt:lpstr>Motiv</vt:lpstr>
      </vt:variant>
      <vt:variant>
        <vt:i4>5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5" baseType="lpstr">
      <vt:lpstr>Šablona návrhu s příliš mnoha soubory</vt:lpstr>
      <vt:lpstr>WritingDesignTemplate</vt:lpstr>
      <vt:lpstr>Šablona návrhu s korintskými sloupy</vt:lpstr>
      <vt:lpstr>Šablona návrhu Stoh knih</vt:lpstr>
      <vt:lpstr>Vrstvy</vt:lpstr>
      <vt:lpstr>Rovnice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soukromý uživatel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Martina Fainová</dc:creator>
  <cp:lastModifiedBy>Luděk Šnirch</cp:lastModifiedBy>
  <cp:revision>394</cp:revision>
  <dcterms:created xsi:type="dcterms:W3CDTF">2007-06-21T14:09:27Z</dcterms:created>
  <dcterms:modified xsi:type="dcterms:W3CDTF">2014-05-18T08:56:23Z</dcterms:modified>
</cp:coreProperties>
</file>